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333" r:id="rId20"/>
    <p:sldId id="334" r:id="rId21"/>
    <p:sldId id="277" r:id="rId22"/>
    <p:sldId id="335" r:id="rId23"/>
    <p:sldId id="336" r:id="rId24"/>
    <p:sldId id="284" r:id="rId25"/>
    <p:sldId id="269" r:id="rId26"/>
    <p:sldId id="304" r:id="rId27"/>
    <p:sldId id="305" r:id="rId28"/>
    <p:sldId id="307" r:id="rId29"/>
    <p:sldId id="306" r:id="rId30"/>
    <p:sldId id="308" r:id="rId31"/>
    <p:sldId id="270" r:id="rId32"/>
    <p:sldId id="309" r:id="rId33"/>
    <p:sldId id="310" r:id="rId34"/>
    <p:sldId id="311" r:id="rId35"/>
    <p:sldId id="312" r:id="rId36"/>
    <p:sldId id="314" r:id="rId37"/>
    <p:sldId id="313" r:id="rId38"/>
    <p:sldId id="315" r:id="rId39"/>
    <p:sldId id="316" r:id="rId40"/>
    <p:sldId id="317" r:id="rId41"/>
    <p:sldId id="294" r:id="rId42"/>
    <p:sldId id="296" r:id="rId43"/>
    <p:sldId id="318" r:id="rId44"/>
    <p:sldId id="319" r:id="rId45"/>
    <p:sldId id="321" r:id="rId46"/>
    <p:sldId id="322" r:id="rId47"/>
    <p:sldId id="323" r:id="rId48"/>
    <p:sldId id="324" r:id="rId49"/>
    <p:sldId id="288" r:id="rId50"/>
    <p:sldId id="289" r:id="rId51"/>
    <p:sldId id="320" r:id="rId52"/>
    <p:sldId id="274" r:id="rId53"/>
    <p:sldId id="275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91895" autoAdjust="0"/>
  </p:normalViewPr>
  <p:slideViewPr>
    <p:cSldViewPr snapToGrid="0" snapToObjects="1">
      <p:cViewPr varScale="1">
        <p:scale>
          <a:sx n="76" d="100"/>
          <a:sy n="76" d="100"/>
        </p:scale>
        <p:origin x="115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EE29E-7F77-4771-42A9-583A26A7B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B950B-68E5-F548-E9D7-2F1D540B5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C27A87-642E-8DE6-3BBD-6988D9FAF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1AC3-9DAF-3830-396B-4C95962FE8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39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BD133-A233-0711-82C0-883034721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43FE0E-4001-ED41-963E-D99FBE640E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15FF2-F74C-AC3D-312D-2351D503D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F36B8-9B48-5ACD-7E17-F90F20DEC8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56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raham9486937737/Falcon_Data_Wrangli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raham9486937737/falcon9_eda_visualizati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raham9486937737/eda-sql-space-mission-noteboo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raham9486937737/folium-launchsite-visualization-noteboo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raham9486937737/SpaceX_Launch_Records_Dashboar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raham9486937737/spacex-landing-predicti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raham9486937737/SpaceX_AP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raham9486937737/Falcon_Web_Scrapi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Abraham P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28-Aug-2025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7A191D3-4575-44C4-80E4-4825731B1ED4}"/>
              </a:ext>
            </a:extLst>
          </p:cNvPr>
          <p:cNvSpPr txBox="1">
            <a:spLocks/>
          </p:cNvSpPr>
          <p:nvPr/>
        </p:nvSpPr>
        <p:spPr>
          <a:xfrm>
            <a:off x="820738" y="1360714"/>
            <a:ext cx="10464873" cy="533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 Format: Raw HTML tables with inconsistent structure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Cleaning Steps: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Removed null and irrelevant rows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Standardized column names and formats (e.g., date, orbit, landing outcome)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Converted categorical values to consistent labels (e.g., “Success” vs “Booster landed”)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Extracted numeric features (e.g., payload mass, flight number)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Handled missing values using imputation and logical inference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 Engineering: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binary flags for landing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Derived booster version categories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launch site proximity metrics (for later geospatial analysis)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(</a:t>
            </a:r>
            <a:r>
              <a:rPr lang="en-IN" sz="2400" dirty="0"/>
              <a:t>Data Wrangling Code + Output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🔗 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on GitHub</a:t>
            </a:r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367FF36-9CA8-6B37-4AA6-2DB7E134CE90}"/>
              </a:ext>
            </a:extLst>
          </p:cNvPr>
          <p:cNvSpPr txBox="1">
            <a:spLocks/>
          </p:cNvSpPr>
          <p:nvPr/>
        </p:nvSpPr>
        <p:spPr>
          <a:xfrm>
            <a:off x="770011" y="1324250"/>
            <a:ext cx="4017889" cy="4609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IN" sz="2400" dirty="0"/>
              <a:t>Methodologies Used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CEFBA7-1259-CFE6-2D1B-158944C5F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30025"/>
              </p:ext>
            </p:extLst>
          </p:nvPr>
        </p:nvGraphicFramePr>
        <p:xfrm>
          <a:off x="841077" y="1702436"/>
          <a:ext cx="10515600" cy="359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0780">
                  <a:extLst>
                    <a:ext uri="{9D8B030D-6E8A-4147-A177-3AD203B41FA5}">
                      <a16:colId xmlns:a16="http://schemas.microsoft.com/office/drawing/2014/main" val="2763459498"/>
                    </a:ext>
                  </a:extLst>
                </a:gridCol>
                <a:gridCol w="6294820">
                  <a:extLst>
                    <a:ext uri="{9D8B030D-6E8A-4147-A177-3AD203B41FA5}">
                      <a16:colId xmlns:a16="http://schemas.microsoft.com/office/drawing/2014/main" val="3565353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Chart 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13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Payload Mass vs. Flight Number (Class-colored)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 observe payload trends across missions and correlate with success/failure.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94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Flight Number vs. Launch Site (Landing Outcome)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 compare landing outcomes across different launch sites over time.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51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Payload Mass vs. Launch Site (Landing Outcome)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 analyze how payload weight and launch site influence landing success.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53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Success Rate by Orbit Type (Bar Chart)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 evaluate which orbit types are most reliable for successful missions.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59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Flight Number vs. Orbit Type (Landing Outcome)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 track how orbit choices evolved and affected landing outcomes.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676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Payload Mass vs. Orbit Type (Landing Outcome)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 assess how payload weight interacts with orbit type and mission success.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44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Yearly Launch Success Trend (Line Chart)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 visualize SpaceX’s improvement in launch reliability over the years.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7699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7D1F9CE-5359-180D-2335-3DDAA1D34304}"/>
              </a:ext>
            </a:extLst>
          </p:cNvPr>
          <p:cNvSpPr txBox="1"/>
          <p:nvPr/>
        </p:nvSpPr>
        <p:spPr>
          <a:xfrm>
            <a:off x="770011" y="5656805"/>
            <a:ext cx="609600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GitHub Notebook – EDA with Data Visualization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🔗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on GitHub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43743"/>
            <a:ext cx="10812390" cy="425631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Task 1: Retrieved unique launch site names SELECT DISTINCT "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FROM SPACEXDATA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Task 2: Displayed first 5 missions from launch sites starting with “CCA” SELECT * FROM SPACEXTABLE WHERE "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LIKE 'CCA%' LIMIT 5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Task 3: Calculated total payload mass for NASA (CRS) missions SELECT SUM("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") FROM SPACEXTABLE WHERE "Customer" = 'NASA (CRS)'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Task 4: Computed average payload mass for booster version F9 v1.1 SELECT AVG("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") FROM SPACEXTABLE WHERE "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BoosterVersion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= 'F9 v1.1'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Task 5: Identified first successful ground pad landing date SELECT MIN("Date") FROM SPACEXTABLE WHERE "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= 'Success (ground pad)' ➤ Result: 2015-12-22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Task 6: Listed boosters with successful drone ship landings carrying 4000–6000 kg payloads SELECT DISTINCT "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BoosterVersion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WHERE "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= 'Success (drone ship)' AND "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BETWEEN 4000 AND 6000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Task 7: Counted mission outcomes SELECT "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Mission_Outcome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", COUNT(*) FROM SPACEXTABLE GROUP BY "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Mission_Outcome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Task 8: Found booster version used for the heaviest payload SELECT DISTINCT "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BoosterVersion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WHERE "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= (SELECT MAX("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"))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Task 9: Filtered 2015 drone ship failures by month, booster, and site SELECT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("Date", 6, 2), "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", "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BoosterVersion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", "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WHERE "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LIKE '%Failure%' AND "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LIKE '%drone ship%' AND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("Date", 0, 5) = '2015'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Task 10: Aggregated landing outcomes between 2010–2017 SELECT "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", COUNT(*) WHERE "Date" BETWEEN '2010-06-04' AND '2017-03-20' GROUP BY "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</a:t>
            </a:r>
            <a:endParaRPr lang="en-US" sz="1200" dirty="0"/>
          </a:p>
          <a:p>
            <a:endParaRPr lang="en-US" sz="1100" dirty="0"/>
          </a:p>
          <a:p>
            <a:endParaRPr lang="en-US" sz="11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25674D0-A5A5-4286-864D-AD0A1DED5AC1}"/>
              </a:ext>
            </a:extLst>
          </p:cNvPr>
          <p:cNvSpPr txBox="1">
            <a:spLocks/>
          </p:cNvSpPr>
          <p:nvPr/>
        </p:nvSpPr>
        <p:spPr>
          <a:xfrm>
            <a:off x="770011" y="1324250"/>
            <a:ext cx="4017889" cy="460999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Summary of SQL Queries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A74AE-5D5B-6860-9954-75D0E5C2C304}"/>
              </a:ext>
            </a:extLst>
          </p:cNvPr>
          <p:cNvSpPr txBox="1"/>
          <p:nvPr/>
        </p:nvSpPr>
        <p:spPr>
          <a:xfrm>
            <a:off x="770011" y="5932715"/>
            <a:ext cx="609600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GitHub Notebook – EDA with SQL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🔗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on GitHub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74235"/>
            <a:ext cx="10515600" cy="4127851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Objects Created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→ Plotted each launch record with success/failure outcome → Used color-coded icons: green for success, red for failure → Added popups showing launch site and outcome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 Markers → Highlighted fixed launch site locations → Used larger radius and labels for visual emphasis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DivIcon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Labels → Annotated proximity points (e.g., coastline, city) with distance values → Styled with HTML for clarity and contrast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→ Drew lines between launch sites and proximity features (coastline, city, infrastructure) → Visualized spatial relationships and supported distance calculations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 → Grouped overlapping launch records for cleaner visualization → Enabled interactive exploration of dense launch zones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Why These Objects Were Added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visualize launch outcomes spatially and interactively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highlight geographic patterns in launch success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analyze proximity factors like distance to coastlines, cities, and infrastructure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enhance storytelling in the dashboard with annotated visuals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support peer review with reproducible, interactive geospatial analysis</a:t>
            </a:r>
            <a:endParaRPr lang="en-US" sz="22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CB73C52-46AB-99E4-DE39-091E2E3A537B}"/>
              </a:ext>
            </a:extLst>
          </p:cNvPr>
          <p:cNvSpPr txBox="1">
            <a:spLocks/>
          </p:cNvSpPr>
          <p:nvPr/>
        </p:nvSpPr>
        <p:spPr>
          <a:xfrm>
            <a:off x="770011" y="1324250"/>
            <a:ext cx="4017889" cy="349985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Summary of SQL Queries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B7B24-0C59-52DF-FDBA-9F7C659DB246}"/>
              </a:ext>
            </a:extLst>
          </p:cNvPr>
          <p:cNvSpPr txBox="1"/>
          <p:nvPr/>
        </p:nvSpPr>
        <p:spPr>
          <a:xfrm>
            <a:off x="838200" y="5932715"/>
            <a:ext cx="609600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b="1" dirty="0"/>
              <a:t>GitHub Notebook – Folium Interactive Mapping</a:t>
            </a:r>
            <a:r>
              <a:rPr lang="en-US" dirty="0"/>
              <a:t> 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🔗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on GitHub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95577"/>
            <a:ext cx="6348545" cy="51332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Dropdown (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dcc.Dropdown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Allows users to select either All Sites or a specific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Dynamically updates both pie and scatter plots based on selection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Pie Chart (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dcc.Graph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Displays total successful launches across all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a specific site is selected, shows Success vs. Failure breakdown for that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 Slider (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dcc.RangeSlider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Enables users to filter data by payload mass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Refines scatter plot to show only launches within selected payload interval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Outcome Scatter Plot (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dcc.Graph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Visualizes correlation between payload mass and launch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Color-coded by booster version category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Includes hover tooltips for launch site and booster details</a:t>
            </a:r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0DFABA1-1B0F-67A2-A1FC-25AA97D5EA6A}"/>
              </a:ext>
            </a:extLst>
          </p:cNvPr>
          <p:cNvSpPr txBox="1">
            <a:spLocks/>
          </p:cNvSpPr>
          <p:nvPr/>
        </p:nvSpPr>
        <p:spPr>
          <a:xfrm>
            <a:off x="770011" y="1324250"/>
            <a:ext cx="4017889" cy="349985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IN" sz="2400" dirty="0"/>
              <a:t>Plots and Interactions Included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237C4A-9A3B-1D0C-3A53-6A8DA3F202A5}"/>
              </a:ext>
            </a:extLst>
          </p:cNvPr>
          <p:cNvSpPr txBox="1">
            <a:spLocks/>
          </p:cNvSpPr>
          <p:nvPr/>
        </p:nvSpPr>
        <p:spPr>
          <a:xfrm>
            <a:off x="7118556" y="1595577"/>
            <a:ext cx="4339416" cy="3421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 Behind These Features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explore launch performance across different SpaceX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analyze success patterns based on payload mass and booster 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demonstrate interactive filtering using Dash callbacks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build a professional-grade dashboard for data storytelling and peer review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enhance user experience with intuitive controls and responsive visuals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C44D5C-AA79-6244-40FD-3715323A2C7E}"/>
              </a:ext>
            </a:extLst>
          </p:cNvPr>
          <p:cNvSpPr txBox="1"/>
          <p:nvPr/>
        </p:nvSpPr>
        <p:spPr>
          <a:xfrm>
            <a:off x="7118555" y="5016617"/>
            <a:ext cx="4778477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GitHub Repository for Peer Review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🔗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on GitHub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0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🔹 Data Preparation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Cleaned and encoded categorical features (Orbit,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Scaled numerical features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StandardScaler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into training and test sets (80/20)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🔹 Model Training &amp; Tuning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Trained multiple classifiers: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L2 regularization)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(tuned with criterion='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gini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max_depth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=16, splitter='random')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🔹 Evaluation Metrics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Accuracy, Precision, Recall, F1-Score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visualizations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10-fold cross-validation for robustness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9996C89-718F-1DF7-62A2-06D7DEDADF0B}"/>
              </a:ext>
            </a:extLst>
          </p:cNvPr>
          <p:cNvSpPr txBox="1">
            <a:spLocks/>
          </p:cNvSpPr>
          <p:nvPr/>
        </p:nvSpPr>
        <p:spPr>
          <a:xfrm>
            <a:off x="770011" y="1324250"/>
            <a:ext cx="4017889" cy="349985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IN" sz="2400" dirty="0"/>
              <a:t>Model Development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6F9661-3989-C24D-5430-9719F29C8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42E01-0E04-C322-5C90-F302F362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BDF004C-221C-4AA3-C7A8-199B5B56941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3D81B94-EF5E-5933-F137-A203D005BB0D}"/>
              </a:ext>
            </a:extLst>
          </p:cNvPr>
          <p:cNvSpPr txBox="1">
            <a:spLocks/>
          </p:cNvSpPr>
          <p:nvPr/>
        </p:nvSpPr>
        <p:spPr>
          <a:xfrm>
            <a:off x="770011" y="1324250"/>
            <a:ext cx="4017889" cy="349985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IN" sz="2400" dirty="0"/>
              <a:t>Model Comparison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5A787F-83A7-3556-8A48-AB31F5D6C5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677702"/>
              </p:ext>
            </p:extLst>
          </p:nvPr>
        </p:nvGraphicFramePr>
        <p:xfrm>
          <a:off x="842297" y="1702436"/>
          <a:ext cx="104433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829">
                  <a:extLst>
                    <a:ext uri="{9D8B030D-6E8A-4147-A177-3AD203B41FA5}">
                      <a16:colId xmlns:a16="http://schemas.microsoft.com/office/drawing/2014/main" val="2364072402"/>
                    </a:ext>
                  </a:extLst>
                </a:gridCol>
                <a:gridCol w="2610829">
                  <a:extLst>
                    <a:ext uri="{9D8B030D-6E8A-4147-A177-3AD203B41FA5}">
                      <a16:colId xmlns:a16="http://schemas.microsoft.com/office/drawing/2014/main" val="1857218490"/>
                    </a:ext>
                  </a:extLst>
                </a:gridCol>
                <a:gridCol w="2610829">
                  <a:extLst>
                    <a:ext uri="{9D8B030D-6E8A-4147-A177-3AD203B41FA5}">
                      <a16:colId xmlns:a16="http://schemas.microsoft.com/office/drawing/2014/main" val="184115705"/>
                    </a:ext>
                  </a:extLst>
                </a:gridCol>
                <a:gridCol w="2610829">
                  <a:extLst>
                    <a:ext uri="{9D8B030D-6E8A-4147-A177-3AD203B41FA5}">
                      <a16:colId xmlns:a16="http://schemas.microsoft.com/office/drawing/2014/main" val="3598467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False Positives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False Negatives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13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83.3%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6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83.3%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269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83.3%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27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61.1%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31064"/>
                  </a:ext>
                </a:extLst>
              </a:tr>
            </a:tbl>
          </a:graphicData>
        </a:graphic>
      </p:graphicFrame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462C26F-B40D-F071-7CD5-3523FA47844B}"/>
              </a:ext>
            </a:extLst>
          </p:cNvPr>
          <p:cNvSpPr txBox="1">
            <a:spLocks/>
          </p:cNvSpPr>
          <p:nvPr/>
        </p:nvSpPr>
        <p:spPr>
          <a:xfrm>
            <a:off x="806155" y="3706327"/>
            <a:ext cx="10515600" cy="30287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🔹 Final Selection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Performing Models: Logistic Regression, SVM, KNN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achieved 83.3% test accuracy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Zero false negatives: correctly predicted every actual landing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3 false positives: misclassified half of the “did not land” cases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Chosen for reliability, interpretability, and generalization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55099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6FC31E-DE84-D381-25B5-C24467E5E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CF971-5BDA-DCA0-56DB-3703CA84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08A3B2A-0A82-EB26-537A-FB3963CCD0D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C133935-170D-AD5A-FAA9-CC157DCE304D}"/>
              </a:ext>
            </a:extLst>
          </p:cNvPr>
          <p:cNvSpPr txBox="1">
            <a:spLocks/>
          </p:cNvSpPr>
          <p:nvPr/>
        </p:nvSpPr>
        <p:spPr>
          <a:xfrm>
            <a:off x="770011" y="1324250"/>
            <a:ext cx="4017889" cy="349985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IN" sz="2400" dirty="0"/>
              <a:t>Flowchart of Classification Workflow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58951D5-D771-9FB3-EED7-D24DF608B658}"/>
              </a:ext>
            </a:extLst>
          </p:cNvPr>
          <p:cNvSpPr txBox="1">
            <a:spLocks/>
          </p:cNvSpPr>
          <p:nvPr/>
        </p:nvSpPr>
        <p:spPr>
          <a:xfrm>
            <a:off x="770011" y="1674235"/>
            <a:ext cx="10515600" cy="27797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Preprocessing → Feature Engineering → Train/Test Split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↓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Training → Hyperparameter Tuning → Evaluation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↓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Analysis → Best Model Selection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B5EB91-2740-D61C-4FED-D154B786949A}"/>
              </a:ext>
            </a:extLst>
          </p:cNvPr>
          <p:cNvSpPr txBox="1"/>
          <p:nvPr/>
        </p:nvSpPr>
        <p:spPr>
          <a:xfrm>
            <a:off x="770011" y="4391064"/>
            <a:ext cx="7833215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IN" dirty="0"/>
              <a:t>GitHub Repository (Completed Lab &amp; Codebase)</a:t>
            </a: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🔗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on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92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CB808B6-2050-D8F6-C8EE-07E6016A24EC}"/>
              </a:ext>
            </a:extLst>
          </p:cNvPr>
          <p:cNvSpPr txBox="1">
            <a:spLocks/>
          </p:cNvSpPr>
          <p:nvPr/>
        </p:nvSpPr>
        <p:spPr>
          <a:xfrm>
            <a:off x="770011" y="1324250"/>
            <a:ext cx="3959305" cy="39734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IN" sz="2400" dirty="0"/>
              <a:t>Exploratory Data Analysis 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A78D113A-DBAD-7C09-904F-82D38FFEDF97}"/>
              </a:ext>
            </a:extLst>
          </p:cNvPr>
          <p:cNvSpPr txBox="1">
            <a:spLocks/>
          </p:cNvSpPr>
          <p:nvPr/>
        </p:nvSpPr>
        <p:spPr>
          <a:xfrm>
            <a:off x="770011" y="1721596"/>
            <a:ext cx="7544400" cy="1267409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Launch success rates vary significantly by launch site and booster version.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Payload mass shows a nonlinear relationship with landing success.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Orbit type influences landing probability — LEO missions tend to succeed more.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Heatmaps and </a:t>
            </a:r>
            <a:r>
              <a:rPr lang="en-IN" sz="1800" dirty="0" err="1"/>
              <a:t>pairplots</a:t>
            </a:r>
            <a:r>
              <a:rPr lang="en-IN" sz="1800" dirty="0"/>
              <a:t> revealed strong correlations between payload, orbit and success.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AB7F36-8095-176C-0E93-82E16C222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960" y="3153229"/>
            <a:ext cx="3572098" cy="28723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ED6614-E0DC-55EE-850A-CA6B858DD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213" y="3153229"/>
            <a:ext cx="3680198" cy="28723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99ECE3-3E45-BEB5-C38E-1067855A5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566" y="3153228"/>
            <a:ext cx="3501986" cy="28723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ED9482-2002-ADA5-6C27-124E58DDF8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4566" y="1324250"/>
            <a:ext cx="3501986" cy="170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788C4-B04D-C33F-0C79-2336E7798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4189-CD99-EFD8-1ADD-975A20F0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AE3067-B775-0E91-D317-E2FBCB5894D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747734-B2D7-EDCE-DE8E-DE5CDF1149B2}"/>
              </a:ext>
            </a:extLst>
          </p:cNvPr>
          <p:cNvSpPr txBox="1">
            <a:spLocks/>
          </p:cNvSpPr>
          <p:nvPr/>
        </p:nvSpPr>
        <p:spPr>
          <a:xfrm>
            <a:off x="770011" y="1279220"/>
            <a:ext cx="5413979" cy="4315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IN" sz="2200" dirty="0"/>
              <a:t>Interactive Analytics Demo in Screenshots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13B039-A568-A8B1-7932-002065749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06" y="1902334"/>
            <a:ext cx="9655276" cy="46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17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ED57D2-7D5F-4C0B-ED92-332B28209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D0165-34BC-DBBD-D21C-9A800787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BDB299-5A93-E200-7940-CE022F4EF65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E72E35-59B1-DA81-6AE0-B6032DFC9C69}"/>
              </a:ext>
            </a:extLst>
          </p:cNvPr>
          <p:cNvSpPr txBox="1">
            <a:spLocks/>
          </p:cNvSpPr>
          <p:nvPr/>
        </p:nvSpPr>
        <p:spPr>
          <a:xfrm>
            <a:off x="770011" y="1292867"/>
            <a:ext cx="3202221" cy="4315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IN" sz="2200" dirty="0"/>
              <a:t>Predictive Analysis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13D2B60-AB7F-EFD2-0B02-57D30EA0ABFF}"/>
              </a:ext>
            </a:extLst>
          </p:cNvPr>
          <p:cNvSpPr txBox="1">
            <a:spLocks/>
          </p:cNvSpPr>
          <p:nvPr/>
        </p:nvSpPr>
        <p:spPr>
          <a:xfrm>
            <a:off x="770011" y="1721596"/>
            <a:ext cx="5768441" cy="1267409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Trained 4 models: Logistic Regression, SVM, KNN, Decision Tree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All models (except Decision Tree) achieved 83.3% test accuracy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Confusion matrices showed zero false negatives for top models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Final selection: Logistic Regression for its simplicity and reliability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E61D2D-03E6-97B5-9C36-11C8DB218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831" y="1292866"/>
            <a:ext cx="3236593" cy="2325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85D7A6-C05E-8A94-08B4-E43E9E10B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95" y="3417734"/>
            <a:ext cx="3106994" cy="3114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AD6705-D4F7-F3A4-318A-4508652CD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552" y="3431049"/>
            <a:ext cx="3268316" cy="31140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0E2378-CD1D-A392-6CAF-38D3AB2AAE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8584" y="3697914"/>
            <a:ext cx="3298745" cy="283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86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31327-CFF2-7CF6-9151-62275FF27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2" y="1319490"/>
            <a:ext cx="5989860" cy="5258291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F61DA52-50DA-3A61-59CA-EDCE5D5CAC9E}"/>
              </a:ext>
            </a:extLst>
          </p:cNvPr>
          <p:cNvSpPr txBox="1">
            <a:spLocks/>
          </p:cNvSpPr>
          <p:nvPr/>
        </p:nvSpPr>
        <p:spPr>
          <a:xfrm>
            <a:off x="770012" y="1319490"/>
            <a:ext cx="4126454" cy="5258291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Scatter Plot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X-axis: Flight Number — chronological sequence of SpaceX launches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Y-axis: Launch Site — categorical variable showing launch location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Markers: Each point represents a single launch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Color (optional): Could represent Outcome or Booster Version for added insight</a:t>
            </a:r>
          </a:p>
          <a:p>
            <a:pPr marL="0" indent="0">
              <a:buNone/>
            </a:pPr>
            <a:r>
              <a:rPr lang="en-US" sz="1800" dirty="0"/>
              <a:t>What This Plot Reveals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Launch Distribution: → You can visually track how frequently each site was used over time → Sites like CCAFS SLC-40 and KSC LC-39A show consistent activity → VAFB SLC-4E appears less frequent, possibly reserved for specific missions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Site Transition Patterns: → Early launches clustered around CCAFS → Mid-series launches show diversification across sites → Useful for understanding operational shifts or infrastructure upgrades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Outlier Detection: → Any gaps or sudden spikes in flight numbers at a site may indicate anomalies or strategic shifts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B21674-C6B0-5424-97D1-F8B7F2A4A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373" y="1319490"/>
            <a:ext cx="5348749" cy="5107721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E9936B6-F806-9087-1C9E-6B8646E57A65}"/>
              </a:ext>
            </a:extLst>
          </p:cNvPr>
          <p:cNvSpPr txBox="1">
            <a:spLocks/>
          </p:cNvSpPr>
          <p:nvPr/>
        </p:nvSpPr>
        <p:spPr>
          <a:xfrm>
            <a:off x="770011" y="1319490"/>
            <a:ext cx="4529575" cy="5258291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Payload Mass vs. Launch Site</a:t>
            </a:r>
          </a:p>
          <a:p>
            <a:pPr marL="0" indent="0">
              <a:buNone/>
            </a:pPr>
            <a:r>
              <a:rPr lang="en-US" sz="1800" dirty="0"/>
              <a:t>Scatter Plot Overview</a:t>
            </a:r>
          </a:p>
          <a:p>
            <a:pPr marL="0" indent="0">
              <a:buNone/>
            </a:pPr>
            <a:r>
              <a:rPr lang="en-US" sz="1800" dirty="0"/>
              <a:t>X-axis: Launch Site — categorical variable showing launch location</a:t>
            </a:r>
          </a:p>
          <a:p>
            <a:pPr marL="0" indent="0">
              <a:buNone/>
            </a:pPr>
            <a:r>
              <a:rPr lang="en-US" sz="1800" dirty="0"/>
              <a:t>Y-axis: Payload Mass (kg) — continuous variable representing payload weight</a:t>
            </a:r>
          </a:p>
          <a:p>
            <a:pPr marL="0" indent="0">
              <a:buNone/>
            </a:pPr>
            <a:r>
              <a:rPr lang="en-US" sz="1800" dirty="0"/>
              <a:t>Markers: Each point represents a launch</a:t>
            </a:r>
          </a:p>
          <a:p>
            <a:pPr marL="0" indent="0">
              <a:buNone/>
            </a:pPr>
            <a:r>
              <a:rPr lang="en-US" sz="1800" dirty="0"/>
              <a:t>Color (optional): Could represent Orbit or Outcome for added depth</a:t>
            </a:r>
          </a:p>
          <a:p>
            <a:pPr marL="0" indent="0">
              <a:buNone/>
            </a:pPr>
            <a:r>
              <a:rPr lang="en-US" sz="1800" dirty="0"/>
              <a:t>What This Plot Reveals</a:t>
            </a:r>
          </a:p>
          <a:p>
            <a:pPr marL="0" indent="0">
              <a:buNone/>
            </a:pPr>
            <a:r>
              <a:rPr lang="en-US" sz="1800" dirty="0"/>
              <a:t>Payload Capacity by Site: → Sites like KSC LC-39A often handle heavier payloads, suggesting advanced infrastructure → VAFB SLC-4E may show lighter payloads, possibly due to polar orbit missions</a:t>
            </a:r>
          </a:p>
          <a:p>
            <a:pPr marL="0" indent="0">
              <a:buNone/>
            </a:pPr>
            <a:r>
              <a:rPr lang="en-US" sz="1800" dirty="0"/>
              <a:t>Launch Strategy: → Heavier payloads may correlate with specific orbits or booster versions → Helps infer why certain sites are chosen for high-stakes or high-mass missions</a:t>
            </a:r>
          </a:p>
          <a:p>
            <a:pPr marL="0" indent="0">
              <a:buNone/>
            </a:pPr>
            <a:r>
              <a:rPr lang="en-US" sz="1800" dirty="0"/>
              <a:t>Outlier Detection: → Any unusually heavy or light payloads can be flagged for further analysis → Useful for identifying special missions or test flights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27355"/>
            <a:ext cx="5047341" cy="545198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Overview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X-axis: Orbit Type — e.g., LEO, GTO, SSO, PO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Y-axis: Success Rate (%) — calculated as: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 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=Number of Successful 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 Launches for that 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×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Bars: One per orbit type, height represents success percentage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Color: Use consistent color (e.g., blue) or vary by orbit for clarity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This Chart Reveals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Reliability by Orbit: → Orbits like LEO (Low Earth Orbit) often show higher success rates due to shorter distances and more frequent missions → GTO (Geostationary Transfer Orbit) may have lower success rates due to complexity and booster demands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Operational Insights: → Helps SpaceX assess risk and refine launch strategies → Useful for investors, engineers, and analysts evaluating mission reliability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Strategic Implications: → High success in certain orbits may influence future payload planning → Lower success rates might prompt booster upgrades or site reassessments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7000A-B8C7-378B-2A7A-A34E51A28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186" y="1406013"/>
            <a:ext cx="5640621" cy="470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90405"/>
            <a:ext cx="4568905" cy="5295529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Overview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X-axis: Flight Number — sequential ID for each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Y-axis: Orbit Type — categorical variable (e.g., LEO, GTO, SSO, PO)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Markers: Each point represents a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Color (optional): Could represent Payload Mass, Outcome, or Booster Version for added insight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This Plot Reveals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Evolution Over Time: → Early launches may cluster around LEO, reflecting initial testing and satellite deployments → Later launches show diversification into GTO, SSO, and Polar Orbits, indicating mission maturity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 Complexity Trends: → A shift toward higher orbit types (like GTO) may suggest increasing payload sophistication or customer demand → Helps visualize SpaceX’s growing capabilities and strategic expansion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Outlier Detection: → Any orbit types appearing unusually early or late in the flight sequence may signal special missions or test flights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A1EA6-8BC8-9AE0-2785-B4D2A3CE0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220" y="1390406"/>
            <a:ext cx="5671391" cy="463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37187"/>
            <a:ext cx="5611125" cy="544707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Overview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X-axis: Orbit Type — categorical variable (e.g., LEO, GTO, SSO, PO)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Y-axis: Payload Mass (kg) — continuous variable representing payload weight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Markers: Each point represents a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Color (optional): Could represent Outcome or Booster Version for added insight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This Plot Reveals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Orbit-Specific Payload Trends → GTO launches often carry heavier payloads, reflecting high-energy missions → LEO missions show a wider spread, including lighter payloads for satellite deployments → SSO and PO orbits may cluster around mid-range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Engineering Implications → Payload mass directly influences booster configuration and fuel requirements → Helps explain why certain booster versions are paired with specific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Outlier Detection → Any unusually heavy payloads in low orbits may indicate test flights or special cargo → Useful for identifying high-stakes missions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186511-C577-7952-FD66-DDAB46704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277" y="1337187"/>
            <a:ext cx="4814711" cy="461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27356"/>
            <a:ext cx="5463641" cy="531107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the Line Chart Shows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X-axis: Year (2010 to 2020)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Y-axis: Average Success Rate (0.0 to 1.0 scale)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2010–2012: No successful launches — early development phase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2013–2014: First signs of reliability, with a sharp rise in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2015–2016: Continued improvement despite isolated failures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2017–2019: Near-perfect success rates — Falcon 9 hits its stride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2020: Slight dip, possibly due to increased launch cadence or test missions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Insights for Your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Engineering Maturity: → The steep climb post-2013 reflects SpaceX’s rapid iteration and learning curve → By 2017, Falcon 9 had become one of the most reliable launch vehicles globally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Operational Scaling: → Even with more launches per year, success rates remained high — a sign of robust systems and quality control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2020 Dip Context: → Could be linked to experimental missions, Starlink deployments, or booster reuse trials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B23DD8-60F0-271C-1FF5-7DEE7CA12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109" y="1465005"/>
            <a:ext cx="5219881" cy="45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A0CF387-DBBD-8B67-CB3E-236992B36E4C}"/>
              </a:ext>
            </a:extLst>
          </p:cNvPr>
          <p:cNvSpPr txBox="1">
            <a:spLocks/>
          </p:cNvSpPr>
          <p:nvPr/>
        </p:nvSpPr>
        <p:spPr>
          <a:xfrm>
            <a:off x="770010" y="1292867"/>
            <a:ext cx="4706557" cy="43159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Unique Launch Sites Used by SpaceX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6BCEFA-6A01-0032-0580-883680787BBE}"/>
              </a:ext>
            </a:extLst>
          </p:cNvPr>
          <p:cNvSpPr txBox="1">
            <a:spLocks/>
          </p:cNvSpPr>
          <p:nvPr/>
        </p:nvSpPr>
        <p:spPr>
          <a:xfrm>
            <a:off x="770011" y="4497683"/>
            <a:ext cx="10409266" cy="21095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Why This Matters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Geographic Strategy: These sites span both coasts of the U.S., allowing SpaceX to target a wide range of orbital inclinations.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 Optimization: Each site supports different mission profiles — from commercial payloads to crewed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Hygiene Tip: You might want to standardize "CCAFS LC-40" and "CCAFS SLC-40" if they refer to the same pad, to avoid duplication in analysis.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9FC5A3-4CF2-7D5C-73C3-E7A4A8ADC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453219"/>
              </p:ext>
            </p:extLst>
          </p:nvPr>
        </p:nvGraphicFramePr>
        <p:xfrm>
          <a:off x="770011" y="1702436"/>
          <a:ext cx="10515600" cy="2754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434">
                  <a:extLst>
                    <a:ext uri="{9D8B030D-6E8A-4147-A177-3AD203B41FA5}">
                      <a16:colId xmlns:a16="http://schemas.microsoft.com/office/drawing/2014/main" val="2750625288"/>
                    </a:ext>
                  </a:extLst>
                </a:gridCol>
                <a:gridCol w="7736166">
                  <a:extLst>
                    <a:ext uri="{9D8B030D-6E8A-4147-A177-3AD203B41FA5}">
                      <a16:colId xmlns:a16="http://schemas.microsoft.com/office/drawing/2014/main" val="2506108210"/>
                    </a:ext>
                  </a:extLst>
                </a:gridCol>
              </a:tblGrid>
              <a:tr h="528684">
                <a:tc>
                  <a:txBody>
                    <a:bodyPr/>
                    <a:lstStyle/>
                    <a:p>
                      <a:r>
                        <a:rPr lang="en-IN" dirty="0"/>
                        <a:t>Launch 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520185"/>
                  </a:ext>
                </a:extLst>
              </a:tr>
              <a:tr h="528684">
                <a:tc>
                  <a:txBody>
                    <a:bodyPr/>
                    <a:lstStyle/>
                    <a:p>
                      <a:r>
                        <a:rPr lang="en-IN" dirty="0"/>
                        <a:t>CCAFS LC-40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Cape Canaveral Air Force Station, Launch Complex 40 — Falcon 9 workhorse pad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069269"/>
                  </a:ext>
                </a:extLst>
              </a:tr>
              <a:tr h="528684">
                <a:tc>
                  <a:txBody>
                    <a:bodyPr/>
                    <a:lstStyle/>
                    <a:p>
                      <a:r>
                        <a:rPr lang="en-IN" dirty="0"/>
                        <a:t>VAFB SLC-4E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Vandenberg Air Force Base, SLC-4E — ideal for polar and sun-synchronous orbits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968547"/>
                  </a:ext>
                </a:extLst>
              </a:tr>
              <a:tr h="528684">
                <a:tc>
                  <a:txBody>
                    <a:bodyPr/>
                    <a:lstStyle/>
                    <a:p>
                      <a:r>
                        <a:rPr lang="en-IN" dirty="0"/>
                        <a:t>KSC LC-39A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Kennedy Space Center, LC-39A — historic pad used for crewed and heavy launches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963863"/>
                  </a:ext>
                </a:extLst>
              </a:tr>
              <a:tr h="5286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CCAFS SLC-40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Alternate naming of LC-40 — may reflect data inconsistency or legacy formatting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2648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22254" y="1898926"/>
            <a:ext cx="2749027" cy="202414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%%</a:t>
            </a:r>
            <a:r>
              <a:rPr lang="en-US" dirty="0" err="1"/>
              <a:t>sql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SELECT *</a:t>
            </a:r>
          </a:p>
          <a:p>
            <a:pPr marL="0" indent="0">
              <a:buNone/>
            </a:pPr>
            <a:r>
              <a:rPr lang="en-US" dirty="0"/>
              <a:t>FROM SPACEXTABLE</a:t>
            </a:r>
          </a:p>
          <a:p>
            <a:pPr marL="0" indent="0">
              <a:buNone/>
            </a:pPr>
            <a:r>
              <a:rPr lang="en-US" dirty="0"/>
              <a:t>WHERE "</a:t>
            </a:r>
            <a:r>
              <a:rPr lang="en-US" dirty="0" err="1"/>
              <a:t>Launch_Site</a:t>
            </a:r>
            <a:r>
              <a:rPr lang="en-US" dirty="0"/>
              <a:t>" LIKE 'CCA%'</a:t>
            </a:r>
          </a:p>
          <a:p>
            <a:pPr marL="0" indent="0">
              <a:buNone/>
            </a:pPr>
            <a:r>
              <a:rPr lang="en-US" dirty="0"/>
              <a:t>LIMIT 5;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6E21A5-12E4-A2B8-2C5A-3FDD76597A20}"/>
              </a:ext>
            </a:extLst>
          </p:cNvPr>
          <p:cNvSpPr txBox="1">
            <a:spLocks/>
          </p:cNvSpPr>
          <p:nvPr/>
        </p:nvSpPr>
        <p:spPr>
          <a:xfrm>
            <a:off x="8554065" y="1277515"/>
            <a:ext cx="2817216" cy="43159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SQL Logic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F8B5E9-8EF8-07CD-17CA-793E38B39A05}"/>
              </a:ext>
            </a:extLst>
          </p:cNvPr>
          <p:cNvSpPr txBox="1">
            <a:spLocks/>
          </p:cNvSpPr>
          <p:nvPr/>
        </p:nvSpPr>
        <p:spPr>
          <a:xfrm>
            <a:off x="770011" y="1368795"/>
            <a:ext cx="3752828" cy="4315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Key Insights from the Result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5ED807-1A06-44C2-4DE0-4EC1EDED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0388"/>
            <a:ext cx="7715865" cy="234408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390373-239E-7004-40E2-4249F7F07620}"/>
              </a:ext>
            </a:extLst>
          </p:cNvPr>
          <p:cNvSpPr txBox="1">
            <a:spLocks/>
          </p:cNvSpPr>
          <p:nvPr/>
        </p:nvSpPr>
        <p:spPr>
          <a:xfrm>
            <a:off x="770010" y="4168482"/>
            <a:ext cx="10251951" cy="21095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Observations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launches occurred from CCAFS LC-40, confirming consistent site naming.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were primarily Dragon spacecraft missions supporting NASA's COTS and CRS programs.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Early Falcon 9 boosters had no successful landings, with either parachute failures or no recovery attempts.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masses gradually increased, reflecting growing mission complexity.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315268"/>
            <a:ext cx="4017889" cy="4609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IN" sz="2400" dirty="0"/>
              <a:t>Methodologies Used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3FC5D3-9D25-7B94-54D7-1B6BC060BEFF}"/>
              </a:ext>
            </a:extLst>
          </p:cNvPr>
          <p:cNvSpPr txBox="1">
            <a:spLocks/>
          </p:cNvSpPr>
          <p:nvPr/>
        </p:nvSpPr>
        <p:spPr>
          <a:xfrm>
            <a:off x="770010" y="1795225"/>
            <a:ext cx="4150333" cy="556351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Collection: Scraped Falcon 9 launch data from Wikipedia using requests and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Wrangling: Cleaned and structured launch records, handled missing values, and engineered features for modeling.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&amp; Visualization: Explored launch success patterns using seaborn, matplotlib, and SQL queries; built interactive visuals with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Geospatial Analysis: Mapped launch sites and proximity factors using Folium and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geopy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Modeling: Tuned and evaluated four classifiers — Logistic Regression, SVM, Decision Tree, and KNN — using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confusion matrices.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AA6A9D-7CF0-9D4E-D364-A47347D292DA}"/>
              </a:ext>
            </a:extLst>
          </p:cNvPr>
          <p:cNvSpPr txBox="1">
            <a:spLocks/>
          </p:cNvSpPr>
          <p:nvPr/>
        </p:nvSpPr>
        <p:spPr>
          <a:xfrm>
            <a:off x="4920343" y="1324250"/>
            <a:ext cx="4017889" cy="4609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IN" sz="2400" dirty="0"/>
              <a:t>Methodologies Used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A50EA21-F1D4-3BB3-A3C6-77BDA76EA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920576"/>
              </p:ext>
            </p:extLst>
          </p:nvPr>
        </p:nvGraphicFramePr>
        <p:xfrm>
          <a:off x="5042962" y="1742281"/>
          <a:ext cx="63743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793">
                  <a:extLst>
                    <a:ext uri="{9D8B030D-6E8A-4147-A177-3AD203B41FA5}">
                      <a16:colId xmlns:a16="http://schemas.microsoft.com/office/drawing/2014/main" val="2763459498"/>
                    </a:ext>
                  </a:extLst>
                </a:gridCol>
                <a:gridCol w="1385951">
                  <a:extLst>
                    <a:ext uri="{9D8B030D-6E8A-4147-A177-3AD203B41FA5}">
                      <a16:colId xmlns:a16="http://schemas.microsoft.com/office/drawing/2014/main" val="3829919331"/>
                    </a:ext>
                  </a:extLst>
                </a:gridCol>
                <a:gridCol w="1050471">
                  <a:extLst>
                    <a:ext uri="{9D8B030D-6E8A-4147-A177-3AD203B41FA5}">
                      <a16:colId xmlns:a16="http://schemas.microsoft.com/office/drawing/2014/main" val="3565353196"/>
                    </a:ext>
                  </a:extLst>
                </a:gridCol>
                <a:gridCol w="2275115">
                  <a:extLst>
                    <a:ext uri="{9D8B030D-6E8A-4147-A177-3AD203B41FA5}">
                      <a16:colId xmlns:a16="http://schemas.microsoft.com/office/drawing/2014/main" val="3963626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CV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Test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Best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13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84.6%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83.33%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C=0.01, penalty='l2'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94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/>
                        <a:t>SVM (Sigmoid Kernel)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84.8%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83.33%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kernel='sigmoid', C=1.0, gamma≈0.0316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51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/>
                        <a:t>KNN (p=1, k=10)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84.8%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83.33%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n_neighbors</a:t>
                      </a:r>
                      <a:r>
                        <a:rPr lang="en-US" sz="1000" dirty="0"/>
                        <a:t>=10, p=1</a:t>
                      </a:r>
                      <a:endParaRPr lang="en-IN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53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87.7%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61.11%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 err="1"/>
                        <a:t>max_depth</a:t>
                      </a:r>
                      <a:r>
                        <a:rPr lang="en-IN" sz="1000" dirty="0"/>
                        <a:t>=16, splitter='random'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59246"/>
                  </a:ext>
                </a:extLst>
              </a:tr>
            </a:tbl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3BE826-0AD7-C7C4-7F9E-20C0980AD847}"/>
              </a:ext>
            </a:extLst>
          </p:cNvPr>
          <p:cNvSpPr txBox="1">
            <a:spLocks/>
          </p:cNvSpPr>
          <p:nvPr/>
        </p:nvSpPr>
        <p:spPr>
          <a:xfrm>
            <a:off x="5042962" y="3635326"/>
            <a:ext cx="6415010" cy="1742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Performing Models: Logistic Regression, SVM, and KNN — all consistent and generalizable.</a:t>
            </a: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Dashboard: Built with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to visualize launch success interactively.</a:t>
            </a: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Map: Folium-based interactive map showing launch site locations and proximity insights.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8BAB62D-0E1B-30DF-A2EB-FB54E579DC5D}"/>
              </a:ext>
            </a:extLst>
          </p:cNvPr>
          <p:cNvSpPr txBox="1">
            <a:spLocks/>
          </p:cNvSpPr>
          <p:nvPr/>
        </p:nvSpPr>
        <p:spPr>
          <a:xfrm>
            <a:off x="770011" y="1277514"/>
            <a:ext cx="3752828" cy="4315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/>
              <a:t>Query Result &amp; Explanation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8F8C3F-A5D8-4E62-F3AF-49BD9596CAE9}"/>
              </a:ext>
            </a:extLst>
          </p:cNvPr>
          <p:cNvSpPr txBox="1">
            <a:spLocks/>
          </p:cNvSpPr>
          <p:nvPr/>
        </p:nvSpPr>
        <p:spPr>
          <a:xfrm>
            <a:off x="7669163" y="1277515"/>
            <a:ext cx="2817216" cy="43159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SQL Logic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FF26105-B53A-14E6-B5CD-714BC1F85262}"/>
              </a:ext>
            </a:extLst>
          </p:cNvPr>
          <p:cNvSpPr txBox="1">
            <a:spLocks/>
          </p:cNvSpPr>
          <p:nvPr/>
        </p:nvSpPr>
        <p:spPr>
          <a:xfrm>
            <a:off x="7719871" y="1777719"/>
            <a:ext cx="3835217" cy="202414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%%</a:t>
            </a:r>
            <a:r>
              <a:rPr lang="en-US" dirty="0" err="1"/>
              <a:t>sql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SELECT SUM("PAYLOAD_MASS__KG_") AS </a:t>
            </a:r>
            <a:r>
              <a:rPr lang="en-US" dirty="0" err="1"/>
              <a:t>Total_Payload_Mass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SPACEXTABLE</a:t>
            </a:r>
          </a:p>
          <a:p>
            <a:pPr marL="0" indent="0">
              <a:buNone/>
            </a:pPr>
            <a:r>
              <a:rPr lang="en-US" dirty="0"/>
              <a:t>WHERE "Customer" = 'NASA (CRS)';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58994-8F7B-C1F1-2879-11EBF96E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19" y="1709108"/>
            <a:ext cx="6523978" cy="221396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805A01A-5CB4-85C4-902E-39FDD47B9B45}"/>
              </a:ext>
            </a:extLst>
          </p:cNvPr>
          <p:cNvSpPr txBox="1">
            <a:spLocks/>
          </p:cNvSpPr>
          <p:nvPr/>
        </p:nvSpPr>
        <p:spPr>
          <a:xfrm>
            <a:off x="770010" y="4168482"/>
            <a:ext cx="10251951" cy="21095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calculates the sum of payload mass for all missions where the customer is NASA (CRS) — referring to NASA's Commercial Resupply Services program.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result, 45,596 kg, reflects the cumulative weight of cargo delivered to the International Space Station (ISS) across multiple SpaceX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payloads typically include scientific equipment, crew supplies, and station hardware — all launched aboard Falcon 9 boosters from Cape Canaveral.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C45450-2D53-A82B-76AE-4915BB45CA6A}"/>
              </a:ext>
            </a:extLst>
          </p:cNvPr>
          <p:cNvSpPr txBox="1">
            <a:spLocks/>
          </p:cNvSpPr>
          <p:nvPr/>
        </p:nvSpPr>
        <p:spPr>
          <a:xfrm>
            <a:off x="770011" y="1277514"/>
            <a:ext cx="3752828" cy="4315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/>
              <a:t>Query Result &amp; Explanation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CF7197-DC1F-511C-0C1D-6E4585B1F81A}"/>
              </a:ext>
            </a:extLst>
          </p:cNvPr>
          <p:cNvSpPr txBox="1">
            <a:spLocks/>
          </p:cNvSpPr>
          <p:nvPr/>
        </p:nvSpPr>
        <p:spPr>
          <a:xfrm>
            <a:off x="7669163" y="1277515"/>
            <a:ext cx="2817216" cy="43159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SQL Logic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2A8125E-6255-61FC-0647-53A63C6BA112}"/>
              </a:ext>
            </a:extLst>
          </p:cNvPr>
          <p:cNvSpPr txBox="1">
            <a:spLocks/>
          </p:cNvSpPr>
          <p:nvPr/>
        </p:nvSpPr>
        <p:spPr>
          <a:xfrm>
            <a:off x="7719871" y="1777719"/>
            <a:ext cx="3835217" cy="202414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%%</a:t>
            </a:r>
            <a:r>
              <a:rPr lang="en-US" dirty="0" err="1"/>
              <a:t>sql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SELECT AVG("PAYLOAD_MASS__KG_") AS </a:t>
            </a:r>
            <a:r>
              <a:rPr lang="en-US" dirty="0" err="1"/>
              <a:t>Average_Payload_Mass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SPACEXTABLE</a:t>
            </a:r>
          </a:p>
          <a:p>
            <a:pPr marL="0" indent="0">
              <a:buNone/>
            </a:pPr>
            <a:r>
              <a:rPr lang="en-US" dirty="0"/>
              <a:t>WHERE "Booster_Version" = 'F9 v1.1';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A65CF0-CF27-9F31-D66D-61B7907C0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63" y="1648195"/>
            <a:ext cx="6322753" cy="224537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33AE59-C3F5-4F0E-045D-BF5C5A67B68E}"/>
              </a:ext>
            </a:extLst>
          </p:cNvPr>
          <p:cNvSpPr txBox="1">
            <a:spLocks/>
          </p:cNvSpPr>
          <p:nvPr/>
        </p:nvSpPr>
        <p:spPr>
          <a:xfrm>
            <a:off x="770010" y="4168482"/>
            <a:ext cx="10251951" cy="21095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calculates the mean payload mass for all launches conducted using the F9 v1.1 booster version.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result, 2,928.4 kg, reflects the typical cargo weight delivered during missions powered by this upgraded Falcon 9 variant.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Compared to earlier versions, F9 v1.1 supported heavier payloads and introduced improvements in thrust and structural design — making it a key step in SpaceX’s evolution toward reusability and higher orbit missions.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E5B6485-3348-91B9-01DE-81D8D0FC6C68}"/>
              </a:ext>
            </a:extLst>
          </p:cNvPr>
          <p:cNvSpPr txBox="1">
            <a:spLocks/>
          </p:cNvSpPr>
          <p:nvPr/>
        </p:nvSpPr>
        <p:spPr>
          <a:xfrm>
            <a:off x="770011" y="1277514"/>
            <a:ext cx="3752828" cy="4315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/>
              <a:t>Query Result &amp; Explanation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F81E5D-E617-979C-1CDD-B908D91036A8}"/>
              </a:ext>
            </a:extLst>
          </p:cNvPr>
          <p:cNvSpPr txBox="1">
            <a:spLocks/>
          </p:cNvSpPr>
          <p:nvPr/>
        </p:nvSpPr>
        <p:spPr>
          <a:xfrm>
            <a:off x="7669163" y="1277515"/>
            <a:ext cx="2817216" cy="43159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SQL Logic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5E17AC5-313A-426D-6BBC-E8D5ACDAB530}"/>
              </a:ext>
            </a:extLst>
          </p:cNvPr>
          <p:cNvSpPr txBox="1">
            <a:spLocks/>
          </p:cNvSpPr>
          <p:nvPr/>
        </p:nvSpPr>
        <p:spPr>
          <a:xfrm>
            <a:off x="7719871" y="1777719"/>
            <a:ext cx="3835217" cy="202414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%%</a:t>
            </a:r>
            <a:r>
              <a:rPr lang="en-US" dirty="0" err="1"/>
              <a:t>sql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SELECT MIN("Date") AS </a:t>
            </a:r>
            <a:r>
              <a:rPr lang="en-US" dirty="0" err="1"/>
              <a:t>First_Successful_GroundPad_Landing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SPACEXTABLE</a:t>
            </a:r>
          </a:p>
          <a:p>
            <a:pPr marL="0" indent="0">
              <a:buNone/>
            </a:pPr>
            <a:r>
              <a:rPr lang="en-US" dirty="0"/>
              <a:t>WHERE "</a:t>
            </a:r>
            <a:r>
              <a:rPr lang="en-US" dirty="0" err="1"/>
              <a:t>Landing_Outcome</a:t>
            </a:r>
            <a:r>
              <a:rPr lang="en-US" dirty="0"/>
              <a:t>" = 'Success (ground pad)';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FAAF0D-0508-2701-589F-3C5D6999F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39" y="1709108"/>
            <a:ext cx="6658138" cy="228278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1BC2CF-18FD-5121-CA26-562A6DD1D6AC}"/>
              </a:ext>
            </a:extLst>
          </p:cNvPr>
          <p:cNvSpPr txBox="1">
            <a:spLocks/>
          </p:cNvSpPr>
          <p:nvPr/>
        </p:nvSpPr>
        <p:spPr>
          <a:xfrm>
            <a:off x="770010" y="4168482"/>
            <a:ext cx="10251951" cy="21095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identifies the earliest date on which a Falcon 9 booster achieved a successful landing on a ground pad, using the MIN() function to extract the first occurrence.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result, December 22, 2015, marks a historic milestone for SpaceX — the first time a booster was successfully recovered on land, paving the way for reusable rocket technology.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achievement significantly reduced launch costs and demonstrated the feasibility of vertical landing systems.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50786C7-7357-6591-9C1D-9815EBB259AE}"/>
              </a:ext>
            </a:extLst>
          </p:cNvPr>
          <p:cNvSpPr txBox="1">
            <a:spLocks/>
          </p:cNvSpPr>
          <p:nvPr/>
        </p:nvSpPr>
        <p:spPr>
          <a:xfrm>
            <a:off x="770011" y="1277514"/>
            <a:ext cx="3752828" cy="4315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/>
              <a:t>Query Result &amp; Explanation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6F12B-C274-91F6-0B6E-7CE8CB1CBB6D}"/>
              </a:ext>
            </a:extLst>
          </p:cNvPr>
          <p:cNvSpPr txBox="1">
            <a:spLocks/>
          </p:cNvSpPr>
          <p:nvPr/>
        </p:nvSpPr>
        <p:spPr>
          <a:xfrm>
            <a:off x="7669163" y="1277515"/>
            <a:ext cx="2817216" cy="43159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SQL Logic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48B468B-82C7-06FA-1765-415E670CBCD9}"/>
              </a:ext>
            </a:extLst>
          </p:cNvPr>
          <p:cNvSpPr txBox="1">
            <a:spLocks/>
          </p:cNvSpPr>
          <p:nvPr/>
        </p:nvSpPr>
        <p:spPr>
          <a:xfrm>
            <a:off x="7719871" y="1777719"/>
            <a:ext cx="3835217" cy="202414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%%</a:t>
            </a:r>
            <a:r>
              <a:rPr lang="en-US" dirty="0" err="1"/>
              <a:t>sql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SELECT MIN("Date") AS </a:t>
            </a:r>
            <a:r>
              <a:rPr lang="en-US" dirty="0" err="1"/>
              <a:t>First_Successful_GroundPad_Landing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SPACEXTABLE</a:t>
            </a:r>
          </a:p>
          <a:p>
            <a:pPr marL="0" indent="0">
              <a:buNone/>
            </a:pPr>
            <a:r>
              <a:rPr lang="en-US" dirty="0"/>
              <a:t>WHERE "</a:t>
            </a:r>
            <a:r>
              <a:rPr lang="en-US" dirty="0" err="1"/>
              <a:t>Landing_Outcome</a:t>
            </a:r>
            <a:r>
              <a:rPr lang="en-US" dirty="0"/>
              <a:t>" = 'Success (ground pad)';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1751B-583A-CE86-77E6-B0BA1F78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43" y="1709107"/>
            <a:ext cx="6851428" cy="209275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F5358D-7873-8F05-E6AD-6680B2D77377}"/>
              </a:ext>
            </a:extLst>
          </p:cNvPr>
          <p:cNvSpPr txBox="1">
            <a:spLocks/>
          </p:cNvSpPr>
          <p:nvPr/>
        </p:nvSpPr>
        <p:spPr>
          <a:xfrm>
            <a:off x="770010" y="4041058"/>
            <a:ext cx="10251951" cy="223701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filters for missions where the landing was successful on a drone ship and the payload mass ranged between 4000 and 6000 kg.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DISTINCT keyword ensures that each booster version is listed only once, even if it met the criteria multiple times.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boosters represent the Full Thrust (FT) variant of Falcon 9, optimized for higher performance and reusability — often used for heavier payloads and complex orbital insertions.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66407D-B92D-A7BC-2D05-C4878F566989}"/>
              </a:ext>
            </a:extLst>
          </p:cNvPr>
          <p:cNvSpPr txBox="1">
            <a:spLocks/>
          </p:cNvSpPr>
          <p:nvPr/>
        </p:nvSpPr>
        <p:spPr>
          <a:xfrm>
            <a:off x="770011" y="1277514"/>
            <a:ext cx="3752828" cy="4315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/>
              <a:t>Query Result &amp; Explanation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2B158C-E4D8-7594-7F1B-9E2FA6D1E254}"/>
              </a:ext>
            </a:extLst>
          </p:cNvPr>
          <p:cNvSpPr txBox="1">
            <a:spLocks/>
          </p:cNvSpPr>
          <p:nvPr/>
        </p:nvSpPr>
        <p:spPr>
          <a:xfrm>
            <a:off x="7669163" y="1277515"/>
            <a:ext cx="2817216" cy="43159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SQL Logic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CB2B844-9E72-29AC-39BD-07D81CA6E497}"/>
              </a:ext>
            </a:extLst>
          </p:cNvPr>
          <p:cNvSpPr txBox="1">
            <a:spLocks/>
          </p:cNvSpPr>
          <p:nvPr/>
        </p:nvSpPr>
        <p:spPr>
          <a:xfrm>
            <a:off x="7719871" y="1777719"/>
            <a:ext cx="3835217" cy="202414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%%</a:t>
            </a:r>
            <a:r>
              <a:rPr lang="en-US" dirty="0" err="1"/>
              <a:t>sql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SELECT "</a:t>
            </a:r>
            <a:r>
              <a:rPr lang="en-US" dirty="0" err="1"/>
              <a:t>Mission_Outcome</a:t>
            </a:r>
            <a:r>
              <a:rPr lang="en-US" dirty="0"/>
              <a:t>", COUNT(*) AS </a:t>
            </a:r>
            <a:r>
              <a:rPr lang="en-US" dirty="0" err="1"/>
              <a:t>Outcome_Count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SPACEXTABLE</a:t>
            </a:r>
          </a:p>
          <a:p>
            <a:pPr marL="0" indent="0">
              <a:buNone/>
            </a:pPr>
            <a:r>
              <a:rPr lang="en-US" dirty="0"/>
              <a:t>GROUP BY "</a:t>
            </a:r>
            <a:r>
              <a:rPr lang="en-US" dirty="0" err="1"/>
              <a:t>Mission_Outcome</a:t>
            </a:r>
            <a:r>
              <a:rPr lang="en-US" dirty="0"/>
              <a:t>";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2133C5-0C14-B3F8-2D7E-72DB73727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89" y="1672438"/>
            <a:ext cx="6781674" cy="269817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49B78-7F17-0CA7-9153-8F373DBD6533}"/>
              </a:ext>
            </a:extLst>
          </p:cNvPr>
          <p:cNvSpPr txBox="1">
            <a:spLocks/>
          </p:cNvSpPr>
          <p:nvPr/>
        </p:nvSpPr>
        <p:spPr>
          <a:xfrm>
            <a:off x="887490" y="4461976"/>
            <a:ext cx="9598890" cy="223701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groups all missions by their outcome status and counts how many times each occurred.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missions total 99 when combining both clear and unclear payload statuses.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Failed missions are minimal, with only 1 recorded in-flight failure, highlighting SpaceX’s high reliability rate.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breakdown is useful for assessing overall mission performance and identifying anomalies or edge cases.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FD9162D-BFCB-C243-9A3E-51092C13C74A}"/>
              </a:ext>
            </a:extLst>
          </p:cNvPr>
          <p:cNvSpPr txBox="1">
            <a:spLocks/>
          </p:cNvSpPr>
          <p:nvPr/>
        </p:nvSpPr>
        <p:spPr>
          <a:xfrm>
            <a:off x="770011" y="1277514"/>
            <a:ext cx="3752828" cy="4315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/>
              <a:t>Query Result &amp; Explanation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77AB77-750E-88EA-8173-D6F3C6EB2DBD}"/>
              </a:ext>
            </a:extLst>
          </p:cNvPr>
          <p:cNvSpPr txBox="1">
            <a:spLocks/>
          </p:cNvSpPr>
          <p:nvPr/>
        </p:nvSpPr>
        <p:spPr>
          <a:xfrm>
            <a:off x="5242554" y="1382746"/>
            <a:ext cx="2817216" cy="43159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SQL Logic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614C7A8-1F05-BCC0-6BBB-2D83BA6E3430}"/>
              </a:ext>
            </a:extLst>
          </p:cNvPr>
          <p:cNvSpPr txBox="1">
            <a:spLocks/>
          </p:cNvSpPr>
          <p:nvPr/>
        </p:nvSpPr>
        <p:spPr>
          <a:xfrm>
            <a:off x="5242554" y="1920029"/>
            <a:ext cx="4570040" cy="202414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%%</a:t>
            </a:r>
            <a:r>
              <a:rPr lang="en-US" dirty="0" err="1"/>
              <a:t>sql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SELECT DISTINCT "Booster_Version"</a:t>
            </a:r>
          </a:p>
          <a:p>
            <a:pPr marL="0" indent="0">
              <a:buNone/>
            </a:pPr>
            <a:r>
              <a:rPr lang="en-US" dirty="0"/>
              <a:t>FROM SPACEXTABLE</a:t>
            </a:r>
          </a:p>
          <a:p>
            <a:pPr marL="0" indent="0">
              <a:buNone/>
            </a:pPr>
            <a:r>
              <a:rPr lang="en-US" dirty="0"/>
              <a:t>WHERE "PAYLOAD_MASS__KG_" = (</a:t>
            </a:r>
          </a:p>
          <a:p>
            <a:pPr marL="0" indent="0">
              <a:buNone/>
            </a:pPr>
            <a:r>
              <a:rPr lang="en-US" dirty="0"/>
              <a:t> SELECT MAX("PAYLOAD_MASS__KG_")</a:t>
            </a:r>
          </a:p>
          <a:p>
            <a:pPr marL="0" indent="0">
              <a:buNone/>
            </a:pPr>
            <a:r>
              <a:rPr lang="en-US" dirty="0"/>
              <a:t>FROM SPACEXTABLE</a:t>
            </a:r>
          </a:p>
          <a:p>
            <a:pPr marL="0" indent="0">
              <a:buNone/>
            </a:pPr>
            <a:r>
              <a:rPr lang="en-US" dirty="0"/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E7139-13E7-1E7D-C056-6FC923162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80" y="1646165"/>
            <a:ext cx="1855552" cy="257187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CE12CAD-155A-44E4-1E2E-33075ACB9DB6}"/>
              </a:ext>
            </a:extLst>
          </p:cNvPr>
          <p:cNvSpPr txBox="1">
            <a:spLocks/>
          </p:cNvSpPr>
          <p:nvPr/>
        </p:nvSpPr>
        <p:spPr>
          <a:xfrm>
            <a:off x="887490" y="4356745"/>
            <a:ext cx="9598890" cy="223701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identifies all booster versions that carried the maximum recorded payload mass in the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boosters listed are part of the Falcon 9 Block 5 (F9 B5) family — SpaceX’s most advanced and reusable variant.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missions likely involved high-energy orbits (e.g., GTO) or heavy commercial satellites, showcasing the payload capacity and reliability of Block 5 boosters.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presence of multiple boosters with the same maximum payload suggests repeated performance at peak capacity, reinforcing SpaceX’s operational consistency.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6E39298-DF54-32FF-8DA7-0C889015583B}"/>
              </a:ext>
            </a:extLst>
          </p:cNvPr>
          <p:cNvSpPr txBox="1">
            <a:spLocks/>
          </p:cNvSpPr>
          <p:nvPr/>
        </p:nvSpPr>
        <p:spPr>
          <a:xfrm>
            <a:off x="770011" y="1277514"/>
            <a:ext cx="3752828" cy="4315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/>
              <a:t>Query Result &amp; Explanation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E0ECC1-B664-97F3-7919-CA25CAFC5D43}"/>
              </a:ext>
            </a:extLst>
          </p:cNvPr>
          <p:cNvSpPr txBox="1">
            <a:spLocks/>
          </p:cNvSpPr>
          <p:nvPr/>
        </p:nvSpPr>
        <p:spPr>
          <a:xfrm>
            <a:off x="7531510" y="1277513"/>
            <a:ext cx="2817216" cy="43159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SQL Logic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B160412-0BD1-29F3-51AE-E414844CBA5A}"/>
              </a:ext>
            </a:extLst>
          </p:cNvPr>
          <p:cNvSpPr txBox="1">
            <a:spLocks/>
          </p:cNvSpPr>
          <p:nvPr/>
        </p:nvSpPr>
        <p:spPr>
          <a:xfrm>
            <a:off x="7531510" y="1710708"/>
            <a:ext cx="4088969" cy="202414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%%</a:t>
            </a:r>
            <a:r>
              <a:rPr lang="en-US" dirty="0" err="1"/>
              <a:t>sql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SELECT DISTINCT "Booster_Version"</a:t>
            </a:r>
          </a:p>
          <a:p>
            <a:pPr marL="0" indent="0">
              <a:buNone/>
            </a:pPr>
            <a:r>
              <a:rPr lang="en-US" dirty="0"/>
              <a:t>FROM SPACEXTABLE</a:t>
            </a:r>
          </a:p>
          <a:p>
            <a:pPr marL="0" indent="0">
              <a:buNone/>
            </a:pPr>
            <a:r>
              <a:rPr lang="en-US" dirty="0"/>
              <a:t>WHERE "PAYLOAD_MASS__KG_" = (</a:t>
            </a:r>
          </a:p>
          <a:p>
            <a:pPr marL="0" indent="0">
              <a:buNone/>
            </a:pPr>
            <a:r>
              <a:rPr lang="en-US" dirty="0"/>
              <a:t> SELECT MAX("PAYLOAD_MASS__KG_")</a:t>
            </a:r>
          </a:p>
          <a:p>
            <a:pPr marL="0" indent="0">
              <a:buNone/>
            </a:pPr>
            <a:r>
              <a:rPr lang="en-US" dirty="0"/>
              <a:t>FROM SPACEXTABLE</a:t>
            </a:r>
          </a:p>
          <a:p>
            <a:pPr marL="0" indent="0">
              <a:buNone/>
            </a:pPr>
            <a:r>
              <a:rPr lang="en-US" dirty="0"/>
              <a:t>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6F2059-3F80-9C1D-B7C0-F6FE27DB1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16" y="1671088"/>
            <a:ext cx="6549374" cy="269443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D8F44F-3E43-A43D-6DBF-3787D8EE9FE7}"/>
              </a:ext>
            </a:extLst>
          </p:cNvPr>
          <p:cNvSpPr txBox="1">
            <a:spLocks/>
          </p:cNvSpPr>
          <p:nvPr/>
        </p:nvSpPr>
        <p:spPr>
          <a:xfrm>
            <a:off x="854316" y="4403064"/>
            <a:ext cx="9598890" cy="23615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filters for failed landings on drone ships that occurred in 2015, using string matching and date slicing to accommodate SQLite’s limitations.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Both failures occurred at Cape Canaveral Air Force Station Launch Complex 40 (CCAS LC-40).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boosters involved were F9 v1.1 B1002 and F9 v1.1 B1015, part of SpaceX’s earlier Falcon 9 v1.1 series.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early attempts reflect SpaceX’s experimental phase in perfecting autonomous drone ship landings — a key milestone in their reusability strategy.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E75B240-D0C0-C2D6-85E9-2E42E70D9C40}"/>
              </a:ext>
            </a:extLst>
          </p:cNvPr>
          <p:cNvSpPr txBox="1">
            <a:spLocks/>
          </p:cNvSpPr>
          <p:nvPr/>
        </p:nvSpPr>
        <p:spPr>
          <a:xfrm>
            <a:off x="770011" y="1277514"/>
            <a:ext cx="3752828" cy="4315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/>
              <a:t>Query Result &amp; Explanation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4E5698-DED0-557C-68E7-32D88389C440}"/>
              </a:ext>
            </a:extLst>
          </p:cNvPr>
          <p:cNvSpPr txBox="1">
            <a:spLocks/>
          </p:cNvSpPr>
          <p:nvPr/>
        </p:nvSpPr>
        <p:spPr>
          <a:xfrm>
            <a:off x="7531510" y="1277513"/>
            <a:ext cx="2817216" cy="43159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SQL Logic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4D859A6-A3A9-7D21-4B96-5C43528A85D4}"/>
              </a:ext>
            </a:extLst>
          </p:cNvPr>
          <p:cNvSpPr txBox="1">
            <a:spLocks/>
          </p:cNvSpPr>
          <p:nvPr/>
        </p:nvSpPr>
        <p:spPr>
          <a:xfrm>
            <a:off x="7531510" y="1710708"/>
            <a:ext cx="4088969" cy="202414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%%</a:t>
            </a:r>
            <a:r>
              <a:rPr lang="en-US" dirty="0" err="1"/>
              <a:t>sql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SELECT "</a:t>
            </a:r>
            <a:r>
              <a:rPr lang="en-US" dirty="0" err="1"/>
              <a:t>Landing_Outcome</a:t>
            </a:r>
            <a:r>
              <a:rPr lang="en-US" dirty="0"/>
              <a:t>", COUNT(*) AS </a:t>
            </a:r>
            <a:r>
              <a:rPr lang="en-US" dirty="0" err="1"/>
              <a:t>Outcome_Count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SPACEXTABLE</a:t>
            </a:r>
          </a:p>
          <a:p>
            <a:pPr marL="0" indent="0">
              <a:buNone/>
            </a:pPr>
            <a:r>
              <a:rPr lang="en-US" dirty="0"/>
              <a:t>WHERE "Date" BETWEEN '2010-06-04' AND '2017-03-20'</a:t>
            </a:r>
          </a:p>
          <a:p>
            <a:pPr marL="0" indent="0">
              <a:buNone/>
            </a:pPr>
            <a:r>
              <a:rPr lang="en-US" dirty="0"/>
              <a:t>GROUP BY "</a:t>
            </a:r>
            <a:r>
              <a:rPr lang="en-US" dirty="0" err="1"/>
              <a:t>Landing_Outcome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ORDER BY </a:t>
            </a:r>
            <a:r>
              <a:rPr lang="en-US" dirty="0" err="1"/>
              <a:t>Outcome_Count</a:t>
            </a:r>
            <a:r>
              <a:rPr lang="en-US" dirty="0"/>
              <a:t> DESC;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FB9172-4D72-E2AA-7C41-0259B6759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28" y="1679505"/>
            <a:ext cx="3420602" cy="228289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BF4A83-1E4C-7211-8F03-37B1BD304E83}"/>
              </a:ext>
            </a:extLst>
          </p:cNvPr>
          <p:cNvSpPr txBox="1">
            <a:spLocks/>
          </p:cNvSpPr>
          <p:nvPr/>
        </p:nvSpPr>
        <p:spPr>
          <a:xfrm>
            <a:off x="854316" y="4063892"/>
            <a:ext cx="9598890" cy="27007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attempt tops the list, reflecting early missions before recovery systems were implemented.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(drone ship) shows SpaceX’s growing mastery of autonomous landings during this period.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 (drone ship) and Controlled (ocean) outcomes highlight the experimental nature of early recovery efforts.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Parachute failures and precluded landings represent legacy recovery methods and mission constraints.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ranking offers a clear snapshot of SpaceX’s landing evolution — from ocean splashdowns to precision drone ship recoveries.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127816"/>
            <a:ext cx="10515600" cy="1087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Geospatial Distribution of SpaceX Launch Facilities Across the U.S.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E7CFCD-2CB6-93DB-261B-B957CE315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26" y="1327355"/>
            <a:ext cx="5365364" cy="2510788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41DDB43-B90B-7140-A066-3305E5905D99}"/>
              </a:ext>
            </a:extLst>
          </p:cNvPr>
          <p:cNvSpPr txBox="1">
            <a:spLocks/>
          </p:cNvSpPr>
          <p:nvPr/>
        </p:nvSpPr>
        <p:spPr>
          <a:xfrm>
            <a:off x="838791" y="1696138"/>
            <a:ext cx="5149054" cy="495046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Florida Cluster: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/>
              <a:t>The three Florida sites are tightly grouped within a ~10 km radius.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/>
              <a:t>This proximity enables shared infrastructure, streamlined logistics, and rapid launch turnaround.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/>
              <a:t>Ideal for missions requiring equatorial or geostationary orbits.</a:t>
            </a:r>
          </a:p>
          <a:p>
            <a:pPr marL="0" indent="0">
              <a:buNone/>
            </a:pPr>
            <a:r>
              <a:rPr lang="en-US" sz="1600" b="1" dirty="0"/>
              <a:t>California Site (VAFB SLC-4E):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/>
              <a:t>Geographically isolated from the Florida cluster.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/>
              <a:t>Strategically positioned for polar and sun-synchronous launches, often used for Earth observation and military payloads.</a:t>
            </a:r>
          </a:p>
          <a:p>
            <a:pPr marL="0" indent="0">
              <a:buNone/>
            </a:pPr>
            <a:r>
              <a:rPr lang="en-US" sz="1600" b="1" dirty="0"/>
              <a:t>NASA JSC Reference Point: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/>
              <a:t>Included for geographic context, anchoring the map in SpaceX’s broader operational landscape.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/>
              <a:t>While not a launch site, it plays a key role in mission control and astronaut training.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8BBD3D-27FA-6CB9-9F2B-5D7201659A69}"/>
              </a:ext>
            </a:extLst>
          </p:cNvPr>
          <p:cNvSpPr txBox="1">
            <a:spLocks/>
          </p:cNvSpPr>
          <p:nvPr/>
        </p:nvSpPr>
        <p:spPr>
          <a:xfrm>
            <a:off x="770011" y="1277514"/>
            <a:ext cx="3752828" cy="4315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/>
              <a:t>Insights from the Map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9A8F1B-6CE2-89EC-5992-15C4CC98A2E0}"/>
              </a:ext>
            </a:extLst>
          </p:cNvPr>
          <p:cNvSpPr txBox="1">
            <a:spLocks/>
          </p:cNvSpPr>
          <p:nvPr/>
        </p:nvSpPr>
        <p:spPr>
          <a:xfrm>
            <a:off x="6056626" y="3909195"/>
            <a:ext cx="3752828" cy="4315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/>
              <a:t>Why This Matters</a:t>
            </a:r>
            <a:endParaRPr lang="en-US" sz="240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8D494258-E587-2A11-00EE-C4DD84EDCCAB}"/>
              </a:ext>
            </a:extLst>
          </p:cNvPr>
          <p:cNvSpPr txBox="1">
            <a:spLocks/>
          </p:cNvSpPr>
          <p:nvPr/>
        </p:nvSpPr>
        <p:spPr>
          <a:xfrm>
            <a:off x="6056625" y="4371664"/>
            <a:ext cx="5296584" cy="22749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Operational Strategy: The geographic distribution reflects SpaceX’s ability to serve diverse orbital requirements.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Infrastructure Efficiency: Florida’s cluster supports high-frequency launches with minimal relocation.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Mission Planning: Proximity analysis helps optimize launch windows, booster recovery, and regulatory coordination.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776267"/>
            <a:ext cx="10530114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Falcon 9 Launches represent a major shift in commercial spaceflight, with reusable boosters and frequent missions.</a:t>
            </a:r>
          </a:p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dataset, scraped from Wikipedia’s Falcon 9 launch records, includes launch dates, payloads, sites, booster versions, and landing outcomes.</a:t>
            </a:r>
          </a:p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explores how data science can uncover patterns in launch success and booster recovery — two critical metrics for cost efficiency and mission reliability.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AF7B77-9EC8-40DA-AADD-3125CF57B86F}"/>
              </a:ext>
            </a:extLst>
          </p:cNvPr>
          <p:cNvSpPr txBox="1">
            <a:spLocks/>
          </p:cNvSpPr>
          <p:nvPr/>
        </p:nvSpPr>
        <p:spPr>
          <a:xfrm>
            <a:off x="770011" y="1315268"/>
            <a:ext cx="4017889" cy="4609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IN" sz="2400" dirty="0"/>
              <a:t>Project Background &amp; Context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E8174CE-F087-02EA-BB33-F0A65A02935C}"/>
              </a:ext>
            </a:extLst>
          </p:cNvPr>
          <p:cNvSpPr txBox="1">
            <a:spLocks/>
          </p:cNvSpPr>
          <p:nvPr/>
        </p:nvSpPr>
        <p:spPr>
          <a:xfrm>
            <a:off x="828068" y="3557726"/>
            <a:ext cx="2404989" cy="4609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IN" sz="2400" dirty="0"/>
              <a:t>Problems to Solve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2B43C5-6EF9-8CB2-2249-58352C1FA768}"/>
              </a:ext>
            </a:extLst>
          </p:cNvPr>
          <p:cNvSpPr txBox="1">
            <a:spLocks/>
          </p:cNvSpPr>
          <p:nvPr/>
        </p:nvSpPr>
        <p:spPr>
          <a:xfrm>
            <a:off x="770010" y="4135689"/>
            <a:ext cx="10588171" cy="2526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most influence launch success? - Is it payload mass, launch site, booster version, or orbit type?</a:t>
            </a:r>
          </a:p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predict launch outcomes using classification models? - How well do Logistic Regression, SVM, Decision Tree, and KNN perform?</a:t>
            </a:r>
          </a:p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certain launch sites or booster versions more reliable? - Use geospatial mapping to visualize success clusters.</a:t>
            </a:r>
          </a:p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can we present these insights interactively? - Build a dashboard that allows users to explore launch patterns and model predictions.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160774"/>
            <a:ext cx="10515600" cy="92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Launch Outcome Visualization: Success vs. Failure Across SpaceX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C449E-B695-FDF1-1397-10DBDD866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517" y="1387013"/>
            <a:ext cx="5322455" cy="37175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C13B85-11AF-2EA0-0423-48354A10FF9C}"/>
              </a:ext>
            </a:extLst>
          </p:cNvPr>
          <p:cNvSpPr txBox="1">
            <a:spLocks/>
          </p:cNvSpPr>
          <p:nvPr/>
        </p:nvSpPr>
        <p:spPr>
          <a:xfrm>
            <a:off x="770011" y="1277514"/>
            <a:ext cx="3752828" cy="4315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Key Elements in the Map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0033022-490B-FC4E-CFDD-AAB2231F6625}"/>
              </a:ext>
            </a:extLst>
          </p:cNvPr>
          <p:cNvSpPr txBox="1">
            <a:spLocks/>
          </p:cNvSpPr>
          <p:nvPr/>
        </p:nvSpPr>
        <p:spPr>
          <a:xfrm>
            <a:off x="770011" y="1638512"/>
            <a:ext cx="5296584" cy="47886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Findings from the Map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High Density at Florida Sites: → Most launches occur at CCAFS LC-40, CCAFS SLC-40, and KSC LC-39A → These sites show a mix of green and red markers, indicating both successes and failures → The clustering suggests operational intensity and repeated use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VAFB SLC-4E (California): → Fewer launches overall, with a visible concentration of red markers → This may reflect early-stage missions, payload complexity, or orbital challenges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Visual Impact: → The color-coded markers make it easy to assess performance trends by location → This map supports deeper analysis of site reliability, mission success rates, and launch frequency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311499"/>
            <a:ext cx="10515600" cy="87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Spatial Proximity of Launch Site to Coastline and Infrastructure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9F980-9952-0FA2-3ADE-6435D82D3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938" y="1464572"/>
            <a:ext cx="4836109" cy="347921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C3576A-D261-6038-6B88-54E2EFFD3924}"/>
              </a:ext>
            </a:extLst>
          </p:cNvPr>
          <p:cNvSpPr txBox="1">
            <a:spLocks/>
          </p:cNvSpPr>
          <p:nvPr/>
        </p:nvSpPr>
        <p:spPr>
          <a:xfrm>
            <a:off x="770011" y="1277514"/>
            <a:ext cx="3752828" cy="431593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/>
              <a:t>My Observations and Findings</a:t>
            </a:r>
            <a:endParaRPr lang="en-US" sz="2400" b="1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0E9ABF1-50D7-D57A-DA54-CF5F0FEEBB94}"/>
              </a:ext>
            </a:extLst>
          </p:cNvPr>
          <p:cNvSpPr txBox="1">
            <a:spLocks/>
          </p:cNvSpPr>
          <p:nvPr/>
        </p:nvSpPr>
        <p:spPr>
          <a:xfrm>
            <a:off x="815953" y="1638512"/>
            <a:ext cx="5642060" cy="47886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/>
              <a:t>In this Folium-generated map, I explored the spatial relationship between the launch site (CCAFS SLC-40) and nearby geographic features. Using the </a:t>
            </a:r>
            <a:r>
              <a:rPr lang="en-US" sz="1600" dirty="0" err="1"/>
              <a:t>MousePosition</a:t>
            </a:r>
            <a:r>
              <a:rPr lang="en-US" sz="1600" dirty="0"/>
              <a:t> plugin, I manually identified the coordinates of the closest coastline point and calculated the geodesic distance using Python’s </a:t>
            </a:r>
            <a:r>
              <a:rPr lang="en-US" sz="1600" dirty="0" err="1"/>
              <a:t>geopy</a:t>
            </a:r>
            <a:r>
              <a:rPr lang="en-US" sz="1600" dirty="0"/>
              <a:t> library.</a:t>
            </a:r>
          </a:p>
          <a:p>
            <a:pPr marL="0" indent="0" algn="just">
              <a:buNone/>
            </a:pPr>
            <a:r>
              <a:rPr lang="en-US" sz="1600" dirty="0"/>
              <a:t>A dashed blue line connects the launch site to the coastline, visually representing the proximity. The calculated distance of approximately 0.50 km is displayed directly on the map using a custom </a:t>
            </a:r>
            <a:r>
              <a:rPr lang="en-US" sz="1600" dirty="0" err="1"/>
              <a:t>DivIcon</a:t>
            </a:r>
            <a:r>
              <a:rPr lang="en-US" sz="1600" dirty="0"/>
              <a:t> marker. This visual cue enhances the interpretability of the map and supports logistical analysis.</a:t>
            </a:r>
          </a:p>
          <a:p>
            <a:pPr marL="0" indent="0">
              <a:buNone/>
            </a:pPr>
            <a:r>
              <a:rPr lang="en-US" sz="1600" dirty="0"/>
              <a:t>Key elements in the screenshot include: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dirty="0"/>
              <a:t>A green marker for the launch site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dirty="0"/>
              <a:t>A labeled distance marker on the coastline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dirty="0"/>
              <a:t>A dashed line indicating the measured path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dirty="0"/>
              <a:t>Roads and infrastructure visible in the background, suggesting potential for further proximity analysis (e.g., highways, railways)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2A90400-5925-1DD0-0AD0-D32B643B5FEB}"/>
              </a:ext>
            </a:extLst>
          </p:cNvPr>
          <p:cNvSpPr txBox="1">
            <a:spLocks/>
          </p:cNvSpPr>
          <p:nvPr/>
        </p:nvSpPr>
        <p:spPr>
          <a:xfrm>
            <a:off x="6539938" y="5044273"/>
            <a:ext cx="4836109" cy="1382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/>
              <a:t>This proximity is significant for launch operations, especially for booster recovery and minimizing overland flight risks. The map not only quantifies spatial relationships but also provides a clear, interactive visual for peer review and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430790"/>
            <a:ext cx="10515600" cy="656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Launch Success Distribution Across SpaceX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A5DEA-A43C-968E-E564-3E4C5831D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110" y="1446962"/>
            <a:ext cx="4693427" cy="263266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0AB512-0906-025D-3A26-4AAAB6BCBF55}"/>
              </a:ext>
            </a:extLst>
          </p:cNvPr>
          <p:cNvSpPr txBox="1">
            <a:spLocks/>
          </p:cNvSpPr>
          <p:nvPr/>
        </p:nvSpPr>
        <p:spPr>
          <a:xfrm>
            <a:off x="770011" y="1277514"/>
            <a:ext cx="3752828" cy="431593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/>
              <a:t>My Observations and Findings</a:t>
            </a:r>
            <a:endParaRPr lang="en-US" sz="2400" b="1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DCCA589-2EEE-2045-A087-01FAF7F94C32}"/>
              </a:ext>
            </a:extLst>
          </p:cNvPr>
          <p:cNvSpPr txBox="1">
            <a:spLocks/>
          </p:cNvSpPr>
          <p:nvPr/>
        </p:nvSpPr>
        <p:spPr>
          <a:xfrm>
            <a:off x="815953" y="1638512"/>
            <a:ext cx="5642060" cy="47886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/>
              <a:t>This dashboard visualizes SpaceX’s launch performance using a pie chart titled “Total Successful Launches by Site.” Each segment represents a launch site, with the proportion of successful launches clearly indicated.</a:t>
            </a:r>
          </a:p>
          <a:p>
            <a:pPr marL="0" indent="0" algn="just">
              <a:buNone/>
            </a:pPr>
            <a:r>
              <a:rPr lang="en-US" sz="2000" dirty="0"/>
              <a:t>From the chart: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/>
              <a:t>CCAFS LC-40 accounts for the largest share at 41.7%, highlighting its role as a primary launch site.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/>
              <a:t>KSC LC-39A follows with 33.3%, reflecting its significance in high-profile missions.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/>
              <a:t>VAFB SLC-4E and STLS contribute smaller portions, suggesting more specialized or less frequent use.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/>
              <a:t>The “Other” category (12.5%) likely includes test sites or less-documented launches.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0FB664E-B11B-D521-2390-F342502781D6}"/>
              </a:ext>
            </a:extLst>
          </p:cNvPr>
          <p:cNvSpPr txBox="1">
            <a:spLocks/>
          </p:cNvSpPr>
          <p:nvPr/>
        </p:nvSpPr>
        <p:spPr>
          <a:xfrm>
            <a:off x="6674110" y="4180114"/>
            <a:ext cx="4701937" cy="22470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/>
              <a:t>The pie chart is color-coded for clarity, and hover tooltips provide exact counts and percentages, making the data easy to interpret. This visualization helps compare site utilization and success rates at a glance, offering insights into operational focus and infrastructure reliability.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Launch Success Distribution Across SpaceX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2556-AEF1-650A-0B84-EC852DBA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599" y="1439161"/>
            <a:ext cx="4701937" cy="27214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EA42779-EA60-00E9-4282-6E024E0F561D}"/>
              </a:ext>
            </a:extLst>
          </p:cNvPr>
          <p:cNvSpPr txBox="1">
            <a:spLocks/>
          </p:cNvSpPr>
          <p:nvPr/>
        </p:nvSpPr>
        <p:spPr>
          <a:xfrm>
            <a:off x="770011" y="1277514"/>
            <a:ext cx="3752828" cy="431593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/>
              <a:t>My Observations and Findings</a:t>
            </a:r>
            <a:endParaRPr lang="en-US" sz="2400" b="1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6738091-1F4B-23E1-643C-9567D12A21F8}"/>
              </a:ext>
            </a:extLst>
          </p:cNvPr>
          <p:cNvSpPr txBox="1">
            <a:spLocks/>
          </p:cNvSpPr>
          <p:nvPr/>
        </p:nvSpPr>
        <p:spPr>
          <a:xfrm>
            <a:off x="815953" y="1638512"/>
            <a:ext cx="5642060" cy="47886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/>
              <a:t>This dashboard visualizes SpaceX’s launch performance using a pie chart titled “Total Successful Launches by Site.” Each segment represents a launch site, with the proportion of successful launches clearly indicated.</a:t>
            </a:r>
          </a:p>
          <a:p>
            <a:pPr marL="0" indent="0" algn="just">
              <a:buNone/>
            </a:pPr>
            <a:r>
              <a:rPr lang="en-US" sz="2000" dirty="0"/>
              <a:t>From the chart: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/>
              <a:t>CCAFS LC-40 accounts for the largest share at 41.7%, highlighting its role as a primary launch site.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/>
              <a:t>KSC LC-39A follows with 33.3%, reflecting its significance in high-profile missions.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/>
              <a:t>VAFB SLC-4E and STLS contribute smaller portions, suggesting more specialized or less frequent use.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/>
              <a:t>The “Other” category (12.5%) likely includes test sites or less-documented launches.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A77902C-FDBC-D913-4451-BCA60A08B33E}"/>
              </a:ext>
            </a:extLst>
          </p:cNvPr>
          <p:cNvSpPr txBox="1">
            <a:spLocks/>
          </p:cNvSpPr>
          <p:nvPr/>
        </p:nvSpPr>
        <p:spPr>
          <a:xfrm>
            <a:off x="6674110" y="4180114"/>
            <a:ext cx="4701937" cy="22470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/>
              <a:t>The pie chart is color-coded for clarity, and hover tooltips provide exact counts and percentages, making the data easy to interpret. This visualization helps compare site utilization and success rates at a glance, offering insights into operational focus and infrastructure reliability.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92852"/>
            <a:ext cx="10515600" cy="494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by Booster Version and Mass 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AE341-412F-5A26-FB42-AD47A0486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078" y="1377570"/>
            <a:ext cx="4770533" cy="302360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24D7AD-4220-A780-B8B0-22662C68C20D}"/>
              </a:ext>
            </a:extLst>
          </p:cNvPr>
          <p:cNvSpPr txBox="1">
            <a:spLocks/>
          </p:cNvSpPr>
          <p:nvPr/>
        </p:nvSpPr>
        <p:spPr>
          <a:xfrm>
            <a:off x="770010" y="1277514"/>
            <a:ext cx="5158517" cy="4315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Screenshot Insights and Key Findings</a:t>
            </a:r>
            <a:endParaRPr lang="en-US" sz="2400" b="1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F92ECEC-BD7E-7740-E704-7A9D456E8581}"/>
              </a:ext>
            </a:extLst>
          </p:cNvPr>
          <p:cNvSpPr txBox="1">
            <a:spLocks/>
          </p:cNvSpPr>
          <p:nvPr/>
        </p:nvSpPr>
        <p:spPr>
          <a:xfrm>
            <a:off x="770011" y="1709107"/>
            <a:ext cx="5630789" cy="49830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/>
              <a:t>This scatter plot visualizes how payload mass influences launch success across different booster versions. Each point represents a launch event, color-coded by booster type, with the y-axis showing binary outcomes (class = 1 for success, class = 0 for failure).</a:t>
            </a:r>
          </a:p>
          <a:p>
            <a:pPr marL="0" indent="0" algn="just">
              <a:buNone/>
            </a:pPr>
            <a:r>
              <a:rPr lang="en-US" sz="1600" dirty="0"/>
              <a:t>Key Elements in the Screenshot:</a:t>
            </a:r>
          </a:p>
          <a:p>
            <a:pPr marL="0" indent="0" algn="just">
              <a:buNone/>
            </a:pPr>
            <a:r>
              <a:rPr lang="en-US" sz="1600" dirty="0"/>
              <a:t>Payload Range Slider (0–9600 kg):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600" dirty="0"/>
              <a:t>Allows dynamic filtering to observe trends across different payload masses.</a:t>
            </a:r>
          </a:p>
          <a:p>
            <a:pPr marL="0" indent="0" algn="just">
              <a:buNone/>
            </a:pPr>
            <a:r>
              <a:rPr lang="en-US" sz="1600" dirty="0"/>
              <a:t>Scatter Plot Axes: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600" dirty="0"/>
              <a:t>X-axis: Payload Mass (kg)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600" dirty="0"/>
              <a:t>Y-axis: Launch Outcome (class: 0 = failure, 1 = success)</a:t>
            </a:r>
          </a:p>
          <a:p>
            <a:pPr marL="0" indent="0" algn="just">
              <a:buNone/>
            </a:pPr>
            <a:r>
              <a:rPr lang="en-US" sz="1600" dirty="0"/>
              <a:t>Color Legend for Booster Versions: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600" dirty="0"/>
              <a:t>🟩 v1.1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600" dirty="0"/>
              <a:t>🟥 FT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600" dirty="0"/>
              <a:t>🟦 B4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600" dirty="0"/>
              <a:t>🟪 B5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B308501-F709-D5F3-1D6D-A2C088BFCDB1}"/>
              </a:ext>
            </a:extLst>
          </p:cNvPr>
          <p:cNvSpPr txBox="1">
            <a:spLocks/>
          </p:cNvSpPr>
          <p:nvPr/>
        </p:nvSpPr>
        <p:spPr>
          <a:xfrm>
            <a:off x="6515078" y="4411226"/>
            <a:ext cx="5422364" cy="22470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 dirty="0"/>
              <a:t>Booster Performance Summary: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/>
              <a:t>B5 (Purple): Most reliable across all payload ranges, especially above 3000 kg.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/>
              <a:t>FT (Red): Strong performance in lower payloads, with occasional failures.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/>
              <a:t>v1.1 (Green): More variability; success rate drops with heavier payloads.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/>
              <a:t>B4 (Blue): Sparse data; not enough launches to assess reliability.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087AB-52A2-9FCB-6FF5-CDC551E54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7" y="4159726"/>
            <a:ext cx="3801024" cy="256799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2970B7E-82F2-19D3-24B3-E2B38EADF2C8}"/>
              </a:ext>
            </a:extLst>
          </p:cNvPr>
          <p:cNvSpPr txBox="1">
            <a:spLocks/>
          </p:cNvSpPr>
          <p:nvPr/>
        </p:nvSpPr>
        <p:spPr>
          <a:xfrm>
            <a:off x="770010" y="1277514"/>
            <a:ext cx="5158517" cy="4315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Objective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C9B91C7-5C66-401C-1E77-0278E560352F}"/>
              </a:ext>
            </a:extLst>
          </p:cNvPr>
          <p:cNvSpPr txBox="1">
            <a:spLocks/>
          </p:cNvSpPr>
          <p:nvPr/>
        </p:nvSpPr>
        <p:spPr>
          <a:xfrm>
            <a:off x="770011" y="1709108"/>
            <a:ext cx="10651979" cy="32880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/>
              <a:t>Compare classification models to predict SpaceX Falcon 9 landing outcomes using accuracy and error analysis.</a:t>
            </a:r>
          </a:p>
          <a:p>
            <a:pPr marL="0" indent="0" algn="just">
              <a:buNone/>
            </a:pPr>
            <a:endParaRPr lang="en-US" sz="16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B17EE88-F0D8-DBB4-1EBA-F94965857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013527"/>
              </p:ext>
            </p:extLst>
          </p:nvPr>
        </p:nvGraphicFramePr>
        <p:xfrm>
          <a:off x="850397" y="2047260"/>
          <a:ext cx="1043521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722">
                  <a:extLst>
                    <a:ext uri="{9D8B030D-6E8A-4147-A177-3AD203B41FA5}">
                      <a16:colId xmlns:a16="http://schemas.microsoft.com/office/drawing/2014/main" val="2340261875"/>
                    </a:ext>
                  </a:extLst>
                </a:gridCol>
                <a:gridCol w="6029011">
                  <a:extLst>
                    <a:ext uri="{9D8B030D-6E8A-4147-A177-3AD203B41FA5}">
                      <a16:colId xmlns:a16="http://schemas.microsoft.com/office/drawing/2014/main" val="3635465689"/>
                    </a:ext>
                  </a:extLst>
                </a:gridCol>
                <a:gridCol w="1115367">
                  <a:extLst>
                    <a:ext uri="{9D8B030D-6E8A-4147-A177-3AD203B41FA5}">
                      <a16:colId xmlns:a16="http://schemas.microsoft.com/office/drawing/2014/main" val="1990143954"/>
                    </a:ext>
                  </a:extLst>
                </a:gridCol>
                <a:gridCol w="1207116">
                  <a:extLst>
                    <a:ext uri="{9D8B030D-6E8A-4147-A177-3AD203B41FA5}">
                      <a16:colId xmlns:a16="http://schemas.microsoft.com/office/drawing/2014/main" val="206879855"/>
                    </a:ext>
                  </a:extLst>
                </a:gridCol>
              </a:tblGrid>
              <a:tr h="336796">
                <a:tc>
                  <a:txBody>
                    <a:bodyPr/>
                    <a:lstStyle/>
                    <a:p>
                      <a:r>
                        <a:rPr lang="en-IN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Best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Accuracy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Accuracy (Test)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614465"/>
                  </a:ext>
                </a:extLst>
              </a:tr>
              <a:tr h="336796">
                <a:tc>
                  <a:txBody>
                    <a:bodyPr/>
                    <a:lstStyle/>
                    <a:p>
                      <a:r>
                        <a:rPr lang="en-IN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{'C': 0.01, 'penalty': 'l2', 'solver': '</a:t>
                      </a:r>
                      <a:r>
                        <a:rPr lang="en-IN" dirty="0" err="1"/>
                        <a:t>lbfgs</a:t>
                      </a:r>
                      <a:r>
                        <a:rPr lang="en-IN" dirty="0"/>
                        <a:t>'}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84.6%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74115"/>
                  </a:ext>
                </a:extLst>
              </a:tr>
              <a:tr h="336796">
                <a:tc>
                  <a:txBody>
                    <a:bodyPr/>
                    <a:lstStyle/>
                    <a:p>
                      <a:r>
                        <a:rPr lang="en-IN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{'C': 1.0, 'gamma': 0.0316, 'kernel': 'sigmoid'}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84.8%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541819"/>
                  </a:ext>
                </a:extLst>
              </a:tr>
              <a:tr h="336796">
                <a:tc>
                  <a:txBody>
                    <a:bodyPr/>
                    <a:lstStyle/>
                    <a:p>
                      <a:r>
                        <a:rPr lang="en-IN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{'criterion': '</a:t>
                      </a:r>
                      <a:r>
                        <a:rPr lang="en-IN" dirty="0" err="1"/>
                        <a:t>gini</a:t>
                      </a:r>
                      <a:r>
                        <a:rPr lang="en-IN" dirty="0"/>
                        <a:t>', '</a:t>
                      </a:r>
                      <a:r>
                        <a:rPr lang="en-IN" dirty="0" err="1"/>
                        <a:t>max_depth</a:t>
                      </a:r>
                      <a:r>
                        <a:rPr lang="en-IN" dirty="0"/>
                        <a:t>': 16, '</a:t>
                      </a:r>
                      <a:r>
                        <a:rPr lang="en-IN" dirty="0" err="1"/>
                        <a:t>max_features</a:t>
                      </a:r>
                      <a:r>
                        <a:rPr lang="en-IN" dirty="0"/>
                        <a:t>': 'sqrt', ...}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87.7%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61.1%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275416"/>
                  </a:ext>
                </a:extLst>
              </a:tr>
              <a:tr h="3367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{'algorithm': 'auto', '</a:t>
                      </a:r>
                      <a:r>
                        <a:rPr lang="en-IN" dirty="0" err="1"/>
                        <a:t>n_neighbors</a:t>
                      </a:r>
                      <a:r>
                        <a:rPr lang="en-IN" dirty="0"/>
                        <a:t>': 10, 'p': 1}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84.8%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130541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29CE2665-70E5-A961-9A2D-B1E92AAA5111}"/>
              </a:ext>
            </a:extLst>
          </p:cNvPr>
          <p:cNvSpPr txBox="1">
            <a:spLocks/>
          </p:cNvSpPr>
          <p:nvPr/>
        </p:nvSpPr>
        <p:spPr>
          <a:xfrm>
            <a:off x="4829399" y="4180114"/>
            <a:ext cx="6456212" cy="241160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b="1" dirty="0"/>
              <a:t>Best Performing Models</a:t>
            </a:r>
          </a:p>
          <a:p>
            <a:pPr algn="just"/>
            <a:r>
              <a:rPr lang="en-US" sz="1600" dirty="0"/>
              <a:t>Logistic Regression, SVM, and KNN all achieved 83.3% test accuracy.</a:t>
            </a:r>
          </a:p>
          <a:p>
            <a:pPr algn="just"/>
            <a:r>
              <a:rPr lang="en-US" sz="1600" dirty="0"/>
              <a:t>These models are more generalizable and robust compared to the Decision Tree.</a:t>
            </a:r>
          </a:p>
          <a:p>
            <a:pPr marL="0" indent="0" algn="just">
              <a:buNone/>
            </a:pPr>
            <a:r>
              <a:rPr lang="en-US" sz="1600" b="1" dirty="0"/>
              <a:t>Visual Insight</a:t>
            </a:r>
          </a:p>
          <a:p>
            <a:pPr marL="0" indent="0" algn="just">
              <a:buNone/>
            </a:pPr>
            <a:r>
              <a:rPr lang="en-US" sz="1600" dirty="0"/>
              <a:t>The bar chart above clearly shows the comparative test accuracy of each model. Decision Tree, while promising during training, underperformed on unseen data — a classic sign of overfitting.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0" y="538650"/>
            <a:ext cx="10687961" cy="738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fr-FR" dirty="0"/>
              <a:t>Confusion Matrix –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Model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ADFDA-B5F7-D22F-6D14-0ED270E28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012" y="1493310"/>
            <a:ext cx="4088083" cy="439024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49AEFD-1C4C-9756-305E-ACA50F29A898}"/>
              </a:ext>
            </a:extLst>
          </p:cNvPr>
          <p:cNvSpPr txBox="1">
            <a:spLocks/>
          </p:cNvSpPr>
          <p:nvPr/>
        </p:nvSpPr>
        <p:spPr>
          <a:xfrm>
            <a:off x="770010" y="1277514"/>
            <a:ext cx="5158517" cy="4315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/>
              <a:t>Model Overview</a:t>
            </a:r>
            <a:endParaRPr lang="en-US" sz="24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61135CF-F863-70B9-8060-8A34A8CE1BD9}"/>
              </a:ext>
            </a:extLst>
          </p:cNvPr>
          <p:cNvSpPr txBox="1">
            <a:spLocks/>
          </p:cNvSpPr>
          <p:nvPr/>
        </p:nvSpPr>
        <p:spPr>
          <a:xfrm>
            <a:off x="805905" y="1709107"/>
            <a:ext cx="6456212" cy="50433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/>
              <a:t>The Logistic Regression classifier was selected as the best-performing model based on its ability to consistently predict successful Falcon 9 landings. It achieved a test accuracy of </a:t>
            </a:r>
            <a:r>
              <a:rPr lang="en-US" sz="1800" b="1" dirty="0"/>
              <a:t>80%</a:t>
            </a:r>
            <a:r>
              <a:rPr lang="en-US" sz="1800" dirty="0"/>
              <a:t>, with </a:t>
            </a:r>
            <a:r>
              <a:rPr lang="en-US" sz="1800" b="1" dirty="0"/>
              <a:t>zero false negatives</a:t>
            </a:r>
            <a:r>
              <a:rPr lang="en-US" sz="1800" dirty="0"/>
              <a:t>, making it highly reliable for identifying actual landings.</a:t>
            </a:r>
          </a:p>
          <a:p>
            <a:pPr marL="0" indent="0" algn="just">
              <a:buNone/>
            </a:pPr>
            <a:r>
              <a:rPr lang="en-US" sz="1800" dirty="0"/>
              <a:t>🔹 Interpretation</a:t>
            </a:r>
          </a:p>
          <a:p>
            <a:pPr marL="0" indent="0" algn="just">
              <a:buNone/>
            </a:pPr>
            <a:r>
              <a:rPr lang="en-US" sz="1800" dirty="0"/>
              <a:t>True Positives (12): All actual landings were correctly predicted.</a:t>
            </a:r>
          </a:p>
          <a:p>
            <a:pPr marL="0" indent="0" algn="just">
              <a:buNone/>
            </a:pPr>
            <a:r>
              <a:rPr lang="en-US" sz="1800" dirty="0"/>
              <a:t>False Positives (3): Three non-landings were misclassified as landings.</a:t>
            </a:r>
          </a:p>
          <a:p>
            <a:pPr marL="0" indent="0" algn="just">
              <a:buNone/>
            </a:pPr>
            <a:r>
              <a:rPr lang="en-US" sz="1800" dirty="0"/>
              <a:t>False Negatives (0): No missed landings — a critical strength.</a:t>
            </a:r>
          </a:p>
          <a:p>
            <a:pPr marL="0" indent="0" algn="just">
              <a:buNone/>
            </a:pPr>
            <a:r>
              <a:rPr lang="en-US" sz="1800" dirty="0"/>
              <a:t>True Negatives (0): No correct predictions for non-landings.</a:t>
            </a:r>
          </a:p>
          <a:p>
            <a:pPr marL="0" indent="0" algn="just">
              <a:buNone/>
            </a:pPr>
            <a:r>
              <a:rPr lang="en-US" sz="1800" dirty="0"/>
              <a:t>🔹 Key Insight</a:t>
            </a:r>
          </a:p>
          <a:p>
            <a:pPr marL="0" indent="0" algn="just">
              <a:buNone/>
            </a:pPr>
            <a:r>
              <a:rPr lang="en-US" sz="1800" dirty="0"/>
              <a:t>The model demonstrates high sensitivity toward predicting landings, which is essential for mission success and recovery planning. However, its inability to detect non-landings suggests a bias toward the majority class, likely influenced by class imbalance.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96721"/>
            <a:ext cx="10515600" cy="48296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1. </a:t>
            </a:r>
            <a:r>
              <a:rPr lang="en-US" sz="2400" b="1" dirty="0"/>
              <a:t>Multiple classification models were evaluated </a:t>
            </a:r>
            <a:r>
              <a:rPr lang="en-US" sz="2400" dirty="0"/>
              <a:t>- including Logistic Regression, SVM, KNN, and Decision Tree — with Logistic Regression delivering the most consistent and interpretable results.</a:t>
            </a:r>
          </a:p>
          <a:p>
            <a:pPr marL="0" indent="0" algn="just">
              <a:buNone/>
            </a:pPr>
            <a:r>
              <a:rPr lang="en-US" sz="2400" dirty="0"/>
              <a:t>2. </a:t>
            </a:r>
            <a:r>
              <a:rPr lang="en-US" sz="2400" b="1" dirty="0"/>
              <a:t>Confusion matrix analysis revealed strengths and limitations </a:t>
            </a:r>
            <a:r>
              <a:rPr lang="en-US" sz="2400" dirty="0"/>
              <a:t>across models, especially in detecting successful landings. Logistic Regression excelled in recall, while others offered trade-offs in precision and balance.</a:t>
            </a:r>
          </a:p>
          <a:p>
            <a:pPr marL="0" indent="0" algn="just">
              <a:buNone/>
            </a:pPr>
            <a:r>
              <a:rPr lang="en-US" sz="2400" dirty="0"/>
              <a:t>3. </a:t>
            </a:r>
            <a:r>
              <a:rPr lang="en-US" sz="2400" b="1" dirty="0"/>
              <a:t>Geospatial mapping using Folium enriched the analysis</a:t>
            </a:r>
            <a:r>
              <a:rPr lang="en-US" sz="2400" dirty="0"/>
              <a:t>, offering visual insights into launch site proximity and recovery logistics, bridging technical modeling with spatial reasoning.</a:t>
            </a:r>
          </a:p>
          <a:p>
            <a:pPr marL="0" indent="0" algn="just">
              <a:buNone/>
            </a:pPr>
            <a:r>
              <a:rPr lang="en-US" sz="2400" dirty="0"/>
              <a:t>4. </a:t>
            </a:r>
            <a:r>
              <a:rPr lang="en-US" sz="2400" b="1" dirty="0"/>
              <a:t>Interactive dashboards and polished documentation elevated the presentation</a:t>
            </a:r>
            <a:r>
              <a:rPr lang="en-US" sz="2400" dirty="0"/>
              <a:t>, ensuring clarity, reproducibility, and professional impact — both for peer review and public sharing.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1"/>
            <a:ext cx="4986154" cy="456768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b="1" dirty="0"/>
              <a:t>Python Code Snippets</a:t>
            </a:r>
          </a:p>
          <a:p>
            <a:r>
              <a:rPr lang="en-IN" sz="2400" b="1" dirty="0"/>
              <a:t>Model Training &amp; Evaluation</a:t>
            </a:r>
            <a:r>
              <a:rPr lang="en-IN" sz="2400" dirty="0"/>
              <a:t> Logistic Regression, SVM, KNN, Decision Tree with </a:t>
            </a:r>
            <a:r>
              <a:rPr lang="en-IN" sz="2400" dirty="0" err="1"/>
              <a:t>GridSearchCV</a:t>
            </a:r>
            <a:r>
              <a:rPr lang="en-IN" sz="2400" dirty="0"/>
              <a:t> and cross-validation</a:t>
            </a:r>
          </a:p>
          <a:p>
            <a:pPr marL="0" indent="0">
              <a:buNone/>
            </a:pPr>
            <a:r>
              <a:rPr lang="en-US" sz="1050" dirty="0"/>
              <a:t>from </a:t>
            </a:r>
            <a:r>
              <a:rPr lang="en-US" sz="1050" dirty="0" err="1"/>
              <a:t>sklearn.linear_model</a:t>
            </a:r>
            <a:r>
              <a:rPr lang="en-US" sz="1050" dirty="0"/>
              <a:t> import LogisticRegression</a:t>
            </a:r>
          </a:p>
          <a:p>
            <a:pPr marL="0" indent="0">
              <a:buNone/>
            </a:pPr>
            <a:r>
              <a:rPr lang="en-US" sz="1050" dirty="0"/>
              <a:t>model = LogisticRegression()</a:t>
            </a:r>
          </a:p>
          <a:p>
            <a:pPr marL="0" indent="0">
              <a:buNone/>
            </a:pPr>
            <a:r>
              <a:rPr lang="en-US" sz="1050" dirty="0" err="1"/>
              <a:t>model.fit</a:t>
            </a:r>
            <a:r>
              <a:rPr lang="en-US" sz="1050" dirty="0"/>
              <a:t>(</a:t>
            </a:r>
            <a:r>
              <a:rPr lang="en-US" sz="1050" dirty="0" err="1"/>
              <a:t>X_train</a:t>
            </a:r>
            <a:r>
              <a:rPr lang="en-US" sz="1050" dirty="0"/>
              <a:t>, </a:t>
            </a:r>
            <a:r>
              <a:rPr lang="en-US" sz="1050" dirty="0" err="1"/>
              <a:t>y_train</a:t>
            </a:r>
            <a:r>
              <a:rPr lang="en-US" sz="1050" dirty="0"/>
              <a:t>)</a:t>
            </a:r>
          </a:p>
          <a:p>
            <a:pPr marL="0" indent="0">
              <a:buNone/>
            </a:pPr>
            <a:r>
              <a:rPr lang="en-US" sz="1050" dirty="0" err="1"/>
              <a:t>yhat</a:t>
            </a:r>
            <a:r>
              <a:rPr lang="en-US" sz="1050" dirty="0"/>
              <a:t> = </a:t>
            </a:r>
            <a:r>
              <a:rPr lang="en-US" sz="1050" dirty="0" err="1"/>
              <a:t>model.predict</a:t>
            </a:r>
            <a:r>
              <a:rPr lang="en-US" sz="1050" dirty="0"/>
              <a:t>(</a:t>
            </a:r>
            <a:r>
              <a:rPr lang="en-US" sz="1050" dirty="0" err="1"/>
              <a:t>X_test</a:t>
            </a:r>
            <a:r>
              <a:rPr lang="en-US" sz="1050" dirty="0"/>
              <a:t>)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IN" sz="1050" dirty="0"/>
              <a:t>Confusion Matrix Visualization</a:t>
            </a:r>
            <a:endParaRPr lang="en-US" sz="1050" dirty="0"/>
          </a:p>
          <a:p>
            <a:pPr marL="0" indent="0">
              <a:buNone/>
            </a:pPr>
            <a:r>
              <a:rPr lang="en-US" sz="1050" dirty="0"/>
              <a:t>from </a:t>
            </a:r>
            <a:r>
              <a:rPr lang="en-US" sz="1050" dirty="0" err="1"/>
              <a:t>sklearn.metrics</a:t>
            </a:r>
            <a:r>
              <a:rPr lang="en-US" sz="1050" dirty="0"/>
              <a:t> import </a:t>
            </a:r>
            <a:r>
              <a:rPr lang="en-US" sz="1050" dirty="0" err="1"/>
              <a:t>confusion_matrix</a:t>
            </a:r>
            <a:r>
              <a:rPr lang="en-US" sz="1050" dirty="0"/>
              <a:t>, </a:t>
            </a:r>
            <a:r>
              <a:rPr lang="en-US" sz="1050" dirty="0" err="1"/>
              <a:t>ConfusionMatrixDisplay</a:t>
            </a:r>
            <a:endParaRPr lang="en-US" sz="1050" dirty="0"/>
          </a:p>
          <a:p>
            <a:pPr marL="0" indent="0">
              <a:buNone/>
            </a:pPr>
            <a:r>
              <a:rPr lang="en-US" sz="1050" dirty="0"/>
              <a:t>cm = </a:t>
            </a:r>
            <a:r>
              <a:rPr lang="en-US" sz="1050" dirty="0" err="1"/>
              <a:t>confusion_matrix</a:t>
            </a:r>
            <a:r>
              <a:rPr lang="en-US" sz="1050" dirty="0"/>
              <a:t>(</a:t>
            </a:r>
            <a:r>
              <a:rPr lang="en-US" sz="1050" dirty="0" err="1"/>
              <a:t>y_test</a:t>
            </a:r>
            <a:r>
              <a:rPr lang="en-US" sz="1050" dirty="0"/>
              <a:t>, </a:t>
            </a:r>
            <a:r>
              <a:rPr lang="en-US" sz="1050" dirty="0" err="1"/>
              <a:t>yhat</a:t>
            </a:r>
            <a:r>
              <a:rPr lang="en-US" sz="1050" dirty="0"/>
              <a:t>)</a:t>
            </a:r>
          </a:p>
          <a:p>
            <a:pPr marL="0" indent="0">
              <a:buNone/>
            </a:pPr>
            <a:r>
              <a:rPr lang="en-US" sz="1050" dirty="0" err="1"/>
              <a:t>disp</a:t>
            </a:r>
            <a:r>
              <a:rPr lang="en-US" sz="1050" dirty="0"/>
              <a:t> = </a:t>
            </a:r>
            <a:r>
              <a:rPr lang="en-US" sz="1050" dirty="0" err="1"/>
              <a:t>ConfusionMatrixDisplay</a:t>
            </a:r>
            <a:r>
              <a:rPr lang="en-US" sz="1050" dirty="0"/>
              <a:t>(</a:t>
            </a:r>
            <a:r>
              <a:rPr lang="en-US" sz="1050" dirty="0" err="1"/>
              <a:t>confusion_matrix</a:t>
            </a:r>
            <a:r>
              <a:rPr lang="en-US" sz="1050" dirty="0"/>
              <a:t>=cm, </a:t>
            </a:r>
            <a:r>
              <a:rPr lang="en-US" sz="1050" dirty="0" err="1"/>
              <a:t>display_labels</a:t>
            </a:r>
            <a:r>
              <a:rPr lang="en-US" sz="1050" dirty="0"/>
              <a:t>=["Did Not Land", "Landed"])</a:t>
            </a:r>
          </a:p>
          <a:p>
            <a:pPr marL="0" indent="0">
              <a:buNone/>
            </a:pPr>
            <a:r>
              <a:rPr lang="en-US" sz="1050" dirty="0" err="1"/>
              <a:t>disp.plot</a:t>
            </a:r>
            <a:r>
              <a:rPr lang="en-US" sz="1050" dirty="0"/>
              <a:t>(</a:t>
            </a:r>
            <a:r>
              <a:rPr lang="en-US" sz="1050" dirty="0" err="1"/>
              <a:t>cmap</a:t>
            </a:r>
            <a:r>
              <a:rPr lang="en-US" sz="1050" dirty="0"/>
              <a:t>="Blues", </a:t>
            </a:r>
            <a:r>
              <a:rPr lang="en-US" sz="1050" dirty="0" err="1"/>
              <a:t>values_format</a:t>
            </a:r>
            <a:r>
              <a:rPr lang="en-US" sz="1050" dirty="0"/>
              <a:t>="d")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endParaRPr lang="en-IN" sz="105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437073C-3A70-763E-5FC1-78D5D8B52DB0}"/>
              </a:ext>
            </a:extLst>
          </p:cNvPr>
          <p:cNvSpPr txBox="1">
            <a:spLocks/>
          </p:cNvSpPr>
          <p:nvPr/>
        </p:nvSpPr>
        <p:spPr>
          <a:xfrm>
            <a:off x="770010" y="1277514"/>
            <a:ext cx="5158517" cy="4315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/>
              <a:t>Model Overview</a:t>
            </a:r>
            <a:endParaRPr lang="en-US" sz="240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10DC59C-5F54-8B07-4B8F-5FA46D54A4F6}"/>
              </a:ext>
            </a:extLst>
          </p:cNvPr>
          <p:cNvSpPr txBox="1">
            <a:spLocks/>
          </p:cNvSpPr>
          <p:nvPr/>
        </p:nvSpPr>
        <p:spPr>
          <a:xfrm>
            <a:off x="5928527" y="1898922"/>
            <a:ext cx="5357083" cy="45676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/>
              <a:t>🔹 Geospatial Mapping (Folium)</a:t>
            </a:r>
          </a:p>
          <a:p>
            <a:pPr marL="0" indent="0">
              <a:buNone/>
            </a:pPr>
            <a:r>
              <a:rPr lang="en-US" sz="1050" dirty="0"/>
              <a:t>import folium</a:t>
            </a:r>
          </a:p>
          <a:p>
            <a:pPr marL="0" indent="0">
              <a:buNone/>
            </a:pPr>
            <a:r>
              <a:rPr lang="en-US" sz="1050" dirty="0" err="1"/>
              <a:t>folium.Marker</a:t>
            </a:r>
            <a:r>
              <a:rPr lang="en-US" sz="1050" dirty="0"/>
              <a:t>([</a:t>
            </a:r>
            <a:r>
              <a:rPr lang="en-US" sz="1050" dirty="0" err="1"/>
              <a:t>lat</a:t>
            </a:r>
            <a:r>
              <a:rPr lang="en-US" sz="1050" dirty="0"/>
              <a:t>, </a:t>
            </a:r>
            <a:r>
              <a:rPr lang="en-US" sz="1050" dirty="0" err="1"/>
              <a:t>lon</a:t>
            </a:r>
            <a:r>
              <a:rPr lang="en-US" sz="1050" dirty="0"/>
              <a:t>], popup="Launch Site").</a:t>
            </a:r>
            <a:r>
              <a:rPr lang="en-US" sz="1050" dirty="0" err="1"/>
              <a:t>add_to</a:t>
            </a:r>
            <a:r>
              <a:rPr lang="en-US" sz="1050" dirty="0"/>
              <a:t>(map)</a:t>
            </a:r>
          </a:p>
          <a:p>
            <a:pPr marL="0" indent="0">
              <a:buNone/>
            </a:pPr>
            <a:endParaRPr lang="en-US" sz="1050" dirty="0"/>
          </a:p>
          <a:p>
            <a:pPr marL="0" indent="0" algn="just">
              <a:buNone/>
            </a:pPr>
            <a:r>
              <a:rPr lang="en-IN" sz="1800" dirty="0"/>
              <a:t>🔹 Dashboard Assets</a:t>
            </a:r>
          </a:p>
          <a:p>
            <a:pPr marL="0" indent="0" algn="just">
              <a:buNone/>
            </a:pPr>
            <a:r>
              <a:rPr lang="en-IN" sz="1800" dirty="0"/>
              <a:t>Dash layout for automobile sales analysis</a:t>
            </a:r>
          </a:p>
          <a:p>
            <a:pPr marL="0" indent="0" algn="just">
              <a:buNone/>
            </a:pPr>
            <a:r>
              <a:rPr lang="en-IN" sz="1800" dirty="0"/>
              <a:t>Callback functions for interactivity</a:t>
            </a:r>
          </a:p>
          <a:p>
            <a:pPr marL="0" indent="0" algn="just">
              <a:buNone/>
            </a:pPr>
            <a:r>
              <a:rPr lang="en-IN" sz="1800" dirty="0"/>
              <a:t>Visual components: bar charts, pie charts, scatter plots</a:t>
            </a:r>
          </a:p>
          <a:p>
            <a:pPr marL="0" indent="0" algn="just">
              <a:buNone/>
            </a:pPr>
            <a:r>
              <a:rPr lang="en-IN" sz="1800" dirty="0"/>
              <a:t>Captioned screenshots included in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50371"/>
            <a:ext cx="11247818" cy="56076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Scraped Falcon 9 launch records from Wikipedia using requests and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BeautifulSoup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Parsed HTML tables to extract launch dates, payloads, booster versions, landing outcomes, and orbit types.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Cleaned inconsistent entries, handled missing values, and standardized categorical variables.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Applied four classification models: Logistic Regression, SVM (Sigmoid), Decision Tree, KNN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Used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for hyperparameter tuning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Evaluated models using: Cross-validation accuracy, Test accuracy and Confusion matrices for precision and recall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8678"/>
            <a:ext cx="10515600" cy="546932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Source: Wikipedia’s “List of Falcon 9 launches” page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IN" sz="1800" dirty="0"/>
              <a:t>https://en.wikipedia.org/wiki/List_of_Falcon_9_and_Falcon_Heavy_launches)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Tools Used: requests,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pandas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Method: Web scraping of HTML tables containing launch records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Extracted: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Date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[SpaceX REST API Endpoint]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        ↓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[</a:t>
            </a:r>
            <a:r>
              <a:rPr lang="en-US" sz="1800" dirty="0" err="1">
                <a:solidFill>
                  <a:srgbClr val="1C7DDB"/>
                </a:solidFill>
                <a:latin typeface="Abadi"/>
              </a:rPr>
              <a:t>requests.get</a:t>
            </a:r>
            <a:r>
              <a:rPr lang="en-US" sz="1800" dirty="0">
                <a:solidFill>
                  <a:srgbClr val="1C7DDB"/>
                </a:solidFill>
                <a:latin typeface="Abadi"/>
              </a:rPr>
              <a:t>() → JSON Response]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        ↓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[Parse JSON → Extract Relevant Fields]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        ↓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[pandas </a:t>
            </a:r>
            <a:r>
              <a:rPr lang="en-US" sz="1800" dirty="0" err="1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sz="1800" dirty="0">
                <a:solidFill>
                  <a:srgbClr val="1C7DDB"/>
                </a:solidFill>
                <a:latin typeface="Abadi"/>
              </a:rPr>
              <a:t> Construction]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        ↓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[Data Cleaning &amp; Validation]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        ↓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[Final Dataset for Dashboard]</a:t>
            </a:r>
            <a:endParaRPr lang="en-US" sz="1800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360714"/>
            <a:ext cx="4640263" cy="506649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Source: SpaceX Public REST API (https://api.spacexdata.com/v4/launches)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Tools Used: requests,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pandas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Method: RESTful API calls to retrieve structured launch data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Extracted: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ID, Name, Date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Status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(Completed API Calls + Output):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🔗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on GitHub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[Wikipedia Launch Page]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     ↓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requests.get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() → HTML Response]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     ↓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→ Parse Tables]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     ↓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[Extract Launch Data]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     ↓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[pandas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]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     ↓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[Cleaned Dataset for Analysis]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AFE5CF2-A840-AC6F-B1C9-2CADAB33FB54}"/>
              </a:ext>
            </a:extLst>
          </p:cNvPr>
          <p:cNvSpPr txBox="1">
            <a:spLocks/>
          </p:cNvSpPr>
          <p:nvPr/>
        </p:nvSpPr>
        <p:spPr>
          <a:xfrm>
            <a:off x="820738" y="1360714"/>
            <a:ext cx="4937805" cy="506649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Source: Wikipedia’s “List of Falcon 9 launches” page (https://en.wikipedia.org/w/index.php?title=List_of_Falcon_9_and_Falcon_Heavy_launches&amp;oldid=1027686922)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Tools Used: requests, </a:t>
            </a:r>
            <a:r>
              <a:rPr lang="en-US" sz="2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pandas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Sent HTTP GET request to retrieve HTML content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Parsed HTML tables using </a:t>
            </a:r>
            <a:r>
              <a:rPr lang="en-US" sz="2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Extracted launch records: date, site, payload, booster version, orbit, landing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Converted parsed data into a structured pandas </a:t>
            </a:r>
            <a:r>
              <a:rPr lang="en-US" sz="2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(</a:t>
            </a:r>
            <a:r>
              <a:rPr lang="en-IN" sz="2600" dirty="0"/>
              <a:t>Web Scraping Code + Output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🔗 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on GitHub</a:t>
            </a:r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5082</TotalTime>
  <Words>6043</Words>
  <Application>Microsoft Office PowerPoint</Application>
  <PresentationFormat>Widescreen</PresentationFormat>
  <Paragraphs>658</Paragraphs>
  <Slides>51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Abadi</vt:lpstr>
      <vt:lpstr>Arial</vt:lpstr>
      <vt:lpstr>Calibri</vt:lpstr>
      <vt:lpstr>IBM Plex Mono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Abraham PonnuRaj</cp:lastModifiedBy>
  <cp:revision>203</cp:revision>
  <dcterms:created xsi:type="dcterms:W3CDTF">2021-04-29T18:58:34Z</dcterms:created>
  <dcterms:modified xsi:type="dcterms:W3CDTF">2025-09-02T13:37:43Z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